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64"/>
  </p:notesMasterIdLst>
  <p:sldIdLst>
    <p:sldId id="431" r:id="rId3"/>
    <p:sldId id="427" r:id="rId4"/>
    <p:sldId id="429" r:id="rId5"/>
    <p:sldId id="380" r:id="rId6"/>
    <p:sldId id="392" r:id="rId7"/>
    <p:sldId id="290" r:id="rId8"/>
    <p:sldId id="383" r:id="rId9"/>
    <p:sldId id="287" r:id="rId10"/>
    <p:sldId id="288" r:id="rId11"/>
    <p:sldId id="289" r:id="rId12"/>
    <p:sldId id="273" r:id="rId13"/>
    <p:sldId id="293" r:id="rId14"/>
    <p:sldId id="382" r:id="rId15"/>
    <p:sldId id="384" r:id="rId16"/>
    <p:sldId id="388" r:id="rId17"/>
    <p:sldId id="390" r:id="rId18"/>
    <p:sldId id="292" r:id="rId19"/>
    <p:sldId id="294" r:id="rId20"/>
    <p:sldId id="296" r:id="rId21"/>
    <p:sldId id="300" r:id="rId22"/>
    <p:sldId id="260" r:id="rId23"/>
    <p:sldId id="261" r:id="rId24"/>
    <p:sldId id="262" r:id="rId25"/>
    <p:sldId id="263" r:id="rId26"/>
    <p:sldId id="272" r:id="rId27"/>
    <p:sldId id="269" r:id="rId28"/>
    <p:sldId id="307" r:id="rId29"/>
    <p:sldId id="308" r:id="rId30"/>
    <p:sldId id="311" r:id="rId31"/>
    <p:sldId id="312" r:id="rId32"/>
    <p:sldId id="274" r:id="rId33"/>
    <p:sldId id="386" r:id="rId34"/>
    <p:sldId id="279" r:id="rId35"/>
    <p:sldId id="304" r:id="rId36"/>
    <p:sldId id="305" r:id="rId37"/>
    <p:sldId id="313" r:id="rId38"/>
    <p:sldId id="314" r:id="rId39"/>
    <p:sldId id="315" r:id="rId40"/>
    <p:sldId id="316" r:id="rId41"/>
    <p:sldId id="319" r:id="rId42"/>
    <p:sldId id="320" r:id="rId43"/>
    <p:sldId id="398" r:id="rId44"/>
    <p:sldId id="366" r:id="rId45"/>
    <p:sldId id="404" r:id="rId46"/>
    <p:sldId id="335" r:id="rId47"/>
    <p:sldId id="336" r:id="rId48"/>
    <p:sldId id="337" r:id="rId49"/>
    <p:sldId id="338" r:id="rId50"/>
    <p:sldId id="340" r:id="rId51"/>
    <p:sldId id="405" r:id="rId52"/>
    <p:sldId id="341" r:id="rId53"/>
    <p:sldId id="408" r:id="rId54"/>
    <p:sldId id="415" r:id="rId55"/>
    <p:sldId id="417" r:id="rId56"/>
    <p:sldId id="419" r:id="rId57"/>
    <p:sldId id="409" r:id="rId58"/>
    <p:sldId id="420" r:id="rId59"/>
    <p:sldId id="410" r:id="rId60"/>
    <p:sldId id="428" r:id="rId61"/>
    <p:sldId id="364" r:id="rId62"/>
    <p:sldId id="43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49"/>
    <p:restoredTop sz="76991"/>
  </p:normalViewPr>
  <p:slideViewPr>
    <p:cSldViewPr snapToGrid="0" snapToObjects="1">
      <p:cViewPr varScale="1">
        <p:scale>
          <a:sx n="67" d="100"/>
          <a:sy n="67" d="100"/>
        </p:scale>
        <p:origin x="24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4/27/2017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088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build natively per platform,</a:t>
            </a:r>
            <a:r>
              <a:rPr lang="en-US" baseline="0" dirty="0"/>
              <a:t> leveraging C#</a:t>
            </a:r>
            <a:endParaRPr lang="en-US" dirty="0"/>
          </a:p>
          <a:p>
            <a:r>
              <a:rPr lang="en-US" dirty="0"/>
              <a:t>C# + XAML</a:t>
            </a:r>
          </a:p>
          <a:p>
            <a:r>
              <a:rPr lang="en-US" dirty="0"/>
              <a:t>C#</a:t>
            </a:r>
            <a:r>
              <a:rPr lang="en-US" baseline="0" dirty="0"/>
              <a:t> + XML</a:t>
            </a:r>
          </a:p>
          <a:p>
            <a:r>
              <a:rPr lang="en-US" baseline="0" dirty="0"/>
              <a:t>C# + XIB</a:t>
            </a:r>
          </a:p>
          <a:p>
            <a:r>
              <a:rPr lang="en-US" baseline="0" dirty="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4/27/2017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recently introduced Xamarin.Forms a new library</a:t>
            </a:r>
            <a:r>
              <a:rPr lang="en-US" baseline="0" dirty="0"/>
              <a:t> for cross platform user interface. We will touch up on this later, but this enables you to be highly productive, share code, but build out UI on each platform and access platform APIs.</a:t>
            </a:r>
          </a:p>
          <a:p>
            <a:endParaRPr lang="en-US" baseline="0" dirty="0"/>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55269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a:t>
            </a:r>
            <a:r>
              <a:rPr lang="en-US" baseline="0" dirty="0"/>
              <a:t> IS</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4/27/2017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14</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961574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020260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012858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a:t>
            </a:r>
            <a:r>
              <a:rPr lang="en-US" baseline="0" dirty="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1324901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of creating a</a:t>
            </a:r>
            <a:r>
              <a:rPr lang="en-US" baseline="0" dirty="0"/>
              <a:t> class with a method to get names</a:t>
            </a:r>
          </a:p>
          <a:p>
            <a:pPr marL="171450" indent="-171450">
              <a:buFont typeface="Arial" panose="020B0604020202020204" pitchFamily="34" charset="0"/>
              <a:buChar char="•"/>
            </a:pPr>
            <a:r>
              <a:rPr lang="en-US" baseline="0" dirty="0"/>
              <a:t>1 Line with LINQ to execute this command</a:t>
            </a:r>
            <a:endParaRPr lang="en-US" dirty="0"/>
          </a:p>
          <a:p>
            <a:pPr marL="171450" indent="-171450">
              <a:buFont typeface="Arial" panose="020B0604020202020204" pitchFamily="34" charset="0"/>
              <a:buChar char="•"/>
            </a:pPr>
            <a:r>
              <a:rPr lang="en-US" dirty="0"/>
              <a:t>Take advantage</a:t>
            </a:r>
            <a:r>
              <a:rPr lang="en-US" baseline="0" dirty="0"/>
              <a:t> of C# features and set properties easily</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9281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4/27/2017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ES" altLang="es-ES"/>
          </a:p>
        </p:txBody>
      </p:sp>
      <p:sp>
        <p:nvSpPr>
          <p:cNvPr id="4" name="Slide Number Placeholder 3"/>
          <p:cNvSpPr>
            <a:spLocks noGrp="1"/>
          </p:cNvSpPr>
          <p:nvPr>
            <p:ph type="sldNum" sz="quarter" idx="5"/>
          </p:nvPr>
        </p:nvSpPr>
        <p:spPr/>
        <p:txBody>
          <a:bodyPr/>
          <a:lstStyle/>
          <a:p>
            <a:pPr>
              <a:defRPr/>
            </a:pPr>
            <a:fld id="{141EF54C-80A1-44A6-99FE-6235B509397C}" type="slidenum">
              <a:rPr lang="es-ES" smtClean="0"/>
              <a:pPr>
                <a:defRPr/>
              </a:pPr>
              <a:t>3</a:t>
            </a:fld>
            <a:endParaRPr lang="es-ES" dirty="0"/>
          </a:p>
        </p:txBody>
      </p:sp>
    </p:spTree>
    <p:extLst>
      <p:ext uri="{BB962C8B-B14F-4D97-AF65-F5344CB8AC3E}">
        <p14:creationId xmlns:p14="http://schemas.microsoft.com/office/powerpoint/2010/main" val="3155152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4/27/2017 9:28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a:solidFill>
                  <a:schemeClr val="bg1"/>
                </a:solidFill>
                <a:latin typeface="Segoe UI" panose="020B0502040204020203" pitchFamily="34" charset="0"/>
                <a:cs typeface="Segoe UI" panose="020B0502040204020203" pitchFamily="34" charset="0"/>
              </a:rPr>
              <a:t>http://</a:t>
            </a:r>
            <a:r>
              <a:rPr lang="en-US" sz="1050" dirty="0" err="1">
                <a:solidFill>
                  <a:schemeClr val="bg1"/>
                </a:solidFill>
                <a:latin typeface="Segoe UI" panose="020B0502040204020203" pitchFamily="34" charset="0"/>
                <a:cs typeface="Segoe UI" panose="020B0502040204020203" pitchFamily="34" charset="0"/>
              </a:rPr>
              <a:t>praeclarum.org</a:t>
            </a:r>
            <a:r>
              <a:rPr lang="en-US" sz="1050" dirty="0">
                <a:solidFill>
                  <a:schemeClr val="bg1"/>
                </a:solidFill>
                <a:latin typeface="Segoe UI" panose="020B0502040204020203" pitchFamily="34" charset="0"/>
                <a:cs typeface="Segoe UI" panose="020B0502040204020203" pitchFamily="34" charset="0"/>
              </a:rPr>
              <a:t>/post/42378027611/</a:t>
            </a:r>
            <a:r>
              <a:rPr lang="en-US" sz="1050" dirty="0" err="1">
                <a:solidFill>
                  <a:schemeClr val="bg1"/>
                </a:solidFill>
                <a:latin typeface="Segoe UI" panose="020B0502040204020203" pitchFamily="34" charset="0"/>
                <a:cs typeface="Segoe UI" panose="020B0502040204020203" pitchFamily="34" charset="0"/>
              </a:rPr>
              <a:t>icircuit</a:t>
            </a:r>
            <a:r>
              <a:rPr lang="en-US" sz="1050" dirty="0">
                <a:solidFill>
                  <a:schemeClr val="bg1"/>
                </a:solidFill>
                <a:latin typeface="Segoe UI" panose="020B0502040204020203" pitchFamily="34" charset="0"/>
                <a:cs typeface="Segoe UI" panose="020B0502040204020203" pitchFamily="34" charset="0"/>
              </a:rPr>
              <a:t>-code-reuse-part-</a:t>
            </a:r>
            <a:r>
              <a:rPr lang="en-US" sz="1050" dirty="0" err="1">
                <a:solidFill>
                  <a:schemeClr val="bg1"/>
                </a:solidFill>
                <a:latin typeface="Segoe UI" panose="020B0502040204020203" pitchFamily="34" charset="0"/>
                <a:cs typeface="Segoe UI" panose="020B0502040204020203" pitchFamily="34" charset="0"/>
              </a:rPr>
              <a:t>cinq</a:t>
            </a:r>
            <a:endParaRPr lang="en-US" sz="1050" dirty="0">
              <a:solidFill>
                <a:schemeClr val="bg1"/>
              </a:solidFill>
              <a:latin typeface="Segoe UI" panose="020B0502040204020203" pitchFamily="34" charset="0"/>
              <a:cs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Single Solution for iOS, Android, and Windows</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a:solidFill>
                  <a:schemeClr val="tx1"/>
                </a:solidFill>
                <a:effectLst/>
                <a:latin typeface="+mn-lt"/>
                <a:ea typeface="+mn-ea"/>
                <a:cs typeface="+mn-cs"/>
              </a:rPr>
              <a:t>ReSharper</a:t>
            </a:r>
            <a:endParaRPr lang="en-US" sz="1200" u="none" strike="noStrike" kern="1200" dirty="0">
              <a:solidFill>
                <a:schemeClr val="tx1"/>
              </a:solidFill>
              <a:effectLst/>
              <a:latin typeface="+mn-lt"/>
              <a:ea typeface="+mn-ea"/>
              <a:cs typeface="+mn-cs"/>
            </a:endParaRPr>
          </a:p>
          <a:p>
            <a:pPr marL="171450" lvl="0" indent="-171450">
              <a:buFont typeface="Arial" charset="0"/>
              <a:buChar char="•"/>
            </a:pPr>
            <a:r>
              <a:rPr lang="en-US" sz="1200" u="none" strike="noStrike" kern="1200" dirty="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a:solidFill>
                  <a:schemeClr val="tx1"/>
                </a:solidFill>
                <a:effectLst/>
                <a:latin typeface="+mn-lt"/>
                <a:ea typeface="+mn-ea"/>
                <a:cs typeface="+mn-cs"/>
              </a:rPr>
              <a:t>Azure</a:t>
            </a:r>
          </a:p>
          <a:p>
            <a:pPr marL="171450" lvl="0" indent="-171450">
              <a:buFont typeface="Arial" charset="0"/>
              <a:buChar char="•"/>
            </a:pPr>
            <a:r>
              <a:rPr lang="en-US" sz="1200" u="none" strike="noStrike" kern="1200" dirty="0">
                <a:solidFill>
                  <a:schemeClr val="tx1"/>
                </a:solidFill>
                <a:effectLst/>
                <a:latin typeface="+mn-lt"/>
                <a:ea typeface="+mn-ea"/>
                <a:cs typeface="+mn-cs"/>
              </a:rPr>
              <a:t>ASP.NET</a:t>
            </a:r>
          </a:p>
          <a:p>
            <a:pPr marL="171450" lvl="0" indent="-171450">
              <a:buFont typeface="Arial" charset="0"/>
              <a:buChar char="•"/>
            </a:pPr>
            <a:r>
              <a:rPr lang="en-US" sz="1200" u="none" strike="noStrike" kern="1200" dirty="0">
                <a:solidFill>
                  <a:schemeClr val="tx1"/>
                </a:solidFill>
                <a:effectLst/>
                <a:latin typeface="+mn-lt"/>
                <a:ea typeface="+mn-ea"/>
                <a:cs typeface="+mn-cs"/>
              </a:rPr>
              <a:t>Favorite</a:t>
            </a:r>
            <a:r>
              <a:rPr lang="en-US" sz="1200" u="none" strike="noStrike" kern="1200" baseline="0" dirty="0">
                <a:solidFill>
                  <a:schemeClr val="tx1"/>
                </a:solidFill>
                <a:effectLst/>
                <a:latin typeface="+mn-lt"/>
                <a:ea typeface="+mn-ea"/>
                <a:cs typeface="+mn-cs"/>
              </a:rPr>
              <a:t> Code Coverage and Profiling Tools</a:t>
            </a:r>
            <a:endParaRPr lang="en-US" sz="1200" u="none" strike="noStrike" kern="1200" dirty="0">
              <a:solidFill>
                <a:schemeClr val="tx1"/>
              </a:solidFill>
              <a:effectLst/>
              <a:latin typeface="+mn-lt"/>
              <a:ea typeface="+mn-ea"/>
              <a:cs typeface="+mn-cs"/>
            </a:endParaRP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Starter Compatible </a:t>
            </a:r>
          </a:p>
          <a:p>
            <a:pPr lvl="0"/>
            <a:endParaRPr lang="en-US" sz="1200" u="none" strike="noStrike" kern="1200" baseline="0" dirty="0">
              <a:solidFill>
                <a:schemeClr val="tx1"/>
              </a:solidFill>
              <a:effectLst/>
              <a:latin typeface="+mn-lt"/>
              <a:ea typeface="+mn-ea"/>
              <a:cs typeface="+mn-cs"/>
            </a:endParaRPr>
          </a:p>
          <a:p>
            <a:pPr lvl="0"/>
            <a:r>
              <a:rPr lang="en-US" sz="1200" u="none" strike="noStrike" kern="1200" baseline="0" dirty="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402630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here the Xamarin approach we talked about earlier</a:t>
            </a:r>
          </a:p>
          <a:p>
            <a:r>
              <a:rPr lang="en-US" baseline="0" dirty="0"/>
              <a:t>This enables you to be highly productive, share code, but build out UI on each platform and access platform APIs</a:t>
            </a:r>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209765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1466953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much more that just a framework and includes everything</a:t>
            </a:r>
            <a:r>
              <a:rPr lang="en-US" baseline="0" dirty="0"/>
              <a:t> you need to get up and running to build out full native applications.</a:t>
            </a:r>
          </a:p>
          <a:p>
            <a:endParaRPr lang="en-US" baseline="0" dirty="0"/>
          </a:p>
          <a:p>
            <a:r>
              <a:rPr lang="en-US" baseline="0" dirty="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39</a:t>
            </a:fld>
            <a:endParaRPr lang="en-US"/>
          </a:p>
        </p:txBody>
      </p:sp>
    </p:spTree>
    <p:extLst>
      <p:ext uri="{BB962C8B-B14F-4D97-AF65-F5344CB8AC3E}">
        <p14:creationId xmlns:p14="http://schemas.microsoft.com/office/powerpoint/2010/main" val="529302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40</a:t>
            </a:fld>
            <a:endParaRPr lang="en-US"/>
          </a:p>
        </p:txBody>
      </p:sp>
    </p:spTree>
    <p:extLst>
      <p:ext uri="{BB962C8B-B14F-4D97-AF65-F5344CB8AC3E}">
        <p14:creationId xmlns:p14="http://schemas.microsoft.com/office/powerpoint/2010/main" val="129834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41</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44</a:t>
            </a:fld>
            <a:endParaRPr lang="en-US"/>
          </a:p>
        </p:txBody>
      </p:sp>
    </p:spTree>
    <p:extLst>
      <p:ext uri="{BB962C8B-B14F-4D97-AF65-F5344CB8AC3E}">
        <p14:creationId xmlns:p14="http://schemas.microsoft.com/office/powerpoint/2010/main" val="106972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 are several challenges</a:t>
            </a:r>
            <a:r>
              <a:rPr lang="en-US" baseline="0" dirty="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a:p>
          <a:p>
            <a:r>
              <a:rPr lang="en-US" baseline="0" dirty="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a:solidFill>
                  <a:schemeClr val="tx1"/>
                </a:solidFill>
                <a:effectLst/>
                <a:latin typeface="+mn-lt"/>
                <a:ea typeface="+mn-ea"/>
                <a:cs typeface="+mn-cs"/>
              </a:rPr>
              <a:t>OpenSignal</a:t>
            </a:r>
            <a:r>
              <a:rPr lang="en-US" sz="1200" kern="1200" dirty="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2015 data, with an astonishing 24,000 device types using their app, up by 60% from just last year.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47</a:t>
            </a:fld>
            <a:endParaRPr lang="en-US"/>
          </a:p>
        </p:txBody>
      </p:sp>
    </p:spTree>
    <p:extLst>
      <p:ext uri="{BB962C8B-B14F-4D97-AF65-F5344CB8AC3E}">
        <p14:creationId xmlns:p14="http://schemas.microsoft.com/office/powerpoint/2010/main" val="816504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fragmentation</a:t>
            </a:r>
            <a:r>
              <a:rPr lang="en-US" baseline="0" dirty="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48</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p>
          <a:p>
            <a:endParaRPr lang="en-US" baseline="0" dirty="0"/>
          </a:p>
          <a:p>
            <a:pPr marL="0" indent="0">
              <a:buNone/>
            </a:pPr>
            <a:r>
              <a:rPr lang="en-US" sz="120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test scripts and test again thousands of physical devices!</a:t>
            </a:r>
          </a:p>
          <a:p>
            <a:endParaRPr lang="en-US" baseline="0" dirty="0"/>
          </a:p>
          <a:p>
            <a:r>
              <a:rPr lang="en-US" baseline="0" dirty="0"/>
              <a:t>All Xamarin subscribers get free device time! Check </a:t>
            </a:r>
            <a:r>
              <a:rPr lang="en-US" baseline="0" dirty="0" err="1"/>
              <a:t>store.xamarin.com</a:t>
            </a:r>
            <a:r>
              <a:rPr lang="en-US" baseline="0" dirty="0"/>
              <a:t> for details.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80880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44045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2052423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56</a:t>
            </a:fld>
            <a:endParaRPr lang="en-US"/>
          </a:p>
        </p:txBody>
      </p:sp>
    </p:spTree>
    <p:extLst>
      <p:ext uri="{BB962C8B-B14F-4D97-AF65-F5344CB8AC3E}">
        <p14:creationId xmlns:p14="http://schemas.microsoft.com/office/powerpoint/2010/main" val="2033891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Anything Else!</a:t>
            </a:r>
          </a:p>
          <a:p>
            <a:pPr lvl="1"/>
            <a:r>
              <a:rPr lang="en-US" dirty="0"/>
              <a:t>App Insights</a:t>
            </a:r>
          </a:p>
          <a:p>
            <a:pPr lvl="1"/>
            <a:r>
              <a:rPr lang="en-US" dirty="0"/>
              <a:t>Google Analytics</a:t>
            </a:r>
          </a:p>
          <a:p>
            <a:pPr lvl="1"/>
            <a:r>
              <a:rPr lang="en-US" dirty="0"/>
              <a:t>Flurry</a:t>
            </a:r>
          </a:p>
          <a:p>
            <a:pPr lvl="1"/>
            <a:endParaRPr lang="en-US" dirty="0"/>
          </a:p>
          <a:p>
            <a:endParaRPr lang="en-US" dirty="0"/>
          </a:p>
        </p:txBody>
      </p:sp>
      <p:sp>
        <p:nvSpPr>
          <p:cNvPr id="6" name="Date Placeholder 5"/>
          <p:cNvSpPr>
            <a:spLocks noGrp="1"/>
          </p:cNvSpPr>
          <p:nvPr>
            <p:ph type="dt" idx="12"/>
          </p:nvPr>
        </p:nvSpPr>
        <p:spPr>
          <a:xfrm>
            <a:off x="3884613" y="0"/>
            <a:ext cx="2971800" cy="457200"/>
          </a:xfrm>
          <a:prstGeom prst="rect">
            <a:avLst/>
          </a:prstGeom>
        </p:spPr>
        <p:txBody>
          <a:bodyPr/>
          <a:lstStyle/>
          <a:p>
            <a:fld id="{3D232FC4-7E83-4AB4-8D8B-A5A6757D7931}" type="datetime8">
              <a:rPr lang="en-US" smtClean="0"/>
              <a:t>4/27/2017 9:28 PM</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57</a:t>
            </a:fld>
            <a:endParaRPr lang="en-US" dirty="0"/>
          </a:p>
        </p:txBody>
      </p:sp>
      <p:sp>
        <p:nvSpPr>
          <p:cNvPr id="4" name="Header Placeholder 3"/>
          <p:cNvSpPr>
            <a:spLocks noGrp="1"/>
          </p:cNvSpPr>
          <p:nvPr>
            <p:ph type="hdr" sz="quarter" idx="15"/>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6"/>
          </p:nvPr>
        </p:nvSpPr>
        <p:spPr>
          <a:xfrm>
            <a:off x="0" y="8686800"/>
            <a:ext cx="5920740" cy="355964"/>
          </a:xfrm>
          <a:prstGeom prst="rect">
            <a:avLst/>
          </a:prstGeom>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3563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59</a:t>
            </a:fld>
            <a:endParaRPr lang="en-US"/>
          </a:p>
        </p:txBody>
      </p:sp>
    </p:spTree>
    <p:extLst>
      <p:ext uri="{BB962C8B-B14F-4D97-AF65-F5344CB8AC3E}">
        <p14:creationId xmlns:p14="http://schemas.microsoft.com/office/powerpoint/2010/main" val="809180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up a “Native” mobile application? I am sure you have heard the</a:t>
            </a:r>
            <a:r>
              <a:rPr lang="en-US" baseline="0" dirty="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native app needs a lot of things, but three important ones stick out:</a:t>
            </a:r>
          </a:p>
          <a:p>
            <a:pPr marL="228600" indent="-228600">
              <a:buFont typeface="+mj-lt"/>
              <a:buAutoNum type="arabicPeriod"/>
            </a:pPr>
            <a:r>
              <a:rPr lang="en-US" baseline="0" dirty="0"/>
              <a:t>Native User Interface: Apps need to look and act correct per platform.</a:t>
            </a:r>
          </a:p>
          <a:p>
            <a:pPr marL="228600" indent="-228600">
              <a:buFont typeface="+mj-lt"/>
              <a:buAutoNum type="arabicPeriod"/>
            </a:pPr>
            <a:r>
              <a:rPr lang="en-US" baseline="0" dirty="0"/>
              <a:t>Full SDK Access: As a developer we need to add the latest and greatest features</a:t>
            </a:r>
          </a:p>
          <a:p>
            <a:pPr marL="228600" indent="-228600">
              <a:buFont typeface="+mj-lt"/>
              <a:buAutoNum type="arabicPeriod"/>
            </a:pPr>
            <a:r>
              <a:rPr lang="en-US" baseline="0" dirty="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4/27/2017</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7</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161147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73044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6387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15040427"/>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1647" y="6566860"/>
            <a:ext cx="3468706" cy="15850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30"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205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4/27/2017</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a:t>Click to edit title</a:t>
            </a:r>
          </a:p>
        </p:txBody>
      </p:sp>
    </p:spTree>
    <p:extLst>
      <p:ext uri="{BB962C8B-B14F-4D97-AF65-F5344CB8AC3E}">
        <p14:creationId xmlns:p14="http://schemas.microsoft.com/office/powerpoint/2010/main" val="180342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2" y="273049"/>
            <a:ext cx="4011084" cy="1162051"/>
          </a:xfrm>
          <a:prstGeom prst="rect">
            <a:avLst/>
          </a:prstGeom>
        </p:spPr>
        <p:txBody>
          <a:bodyPr anchor="b"/>
          <a:lstStyle>
            <a:lvl1pPr algn="l">
              <a:defRPr sz="2667" b="1"/>
            </a:lvl1pPr>
          </a:lstStyle>
          <a:p>
            <a:r>
              <a:rPr lang="es-ES"/>
              <a:t>Haga clic para modificar el estilo de título del patrón</a:t>
            </a:r>
          </a:p>
        </p:txBody>
      </p:sp>
      <p:sp>
        <p:nvSpPr>
          <p:cNvPr id="3" name="2 Marcador de contenido"/>
          <p:cNvSpPr>
            <a:spLocks noGrp="1"/>
          </p:cNvSpPr>
          <p:nvPr>
            <p:ph idx="1"/>
          </p:nvPr>
        </p:nvSpPr>
        <p:spPr>
          <a:xfrm>
            <a:off x="4766733" y="273052"/>
            <a:ext cx="6815667" cy="3443187"/>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2" y="1435102"/>
            <a:ext cx="4011084" cy="701859"/>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s-ES"/>
              <a:t>Haga clic para modificar el estilo de texto del patrón</a:t>
            </a:r>
          </a:p>
        </p:txBody>
      </p:sp>
      <p:sp>
        <p:nvSpPr>
          <p:cNvPr id="5" name="4 Marcador de fecha"/>
          <p:cNvSpPr>
            <a:spLocks noGrp="1"/>
          </p:cNvSpPr>
          <p:nvPr>
            <p:ph type="dt" sz="half" idx="10"/>
          </p:nvPr>
        </p:nvSpPr>
        <p:spPr>
          <a:xfrm>
            <a:off x="609600" y="6356351"/>
            <a:ext cx="2844800" cy="365125"/>
          </a:xfrm>
          <a:prstGeom prst="rect">
            <a:avLst/>
          </a:prstGeom>
        </p:spPr>
        <p:txBody>
          <a:bodyPr/>
          <a:lstStyle/>
          <a:p>
            <a:fld id="{4695FA0F-476D-41E0-AA2D-B0E12A06E84E}" type="datetimeFigureOut">
              <a:rPr lang="es-ES" smtClean="0">
                <a:solidFill>
                  <a:prstClr val="black"/>
                </a:solidFill>
              </a:rPr>
              <a:pPr/>
              <a:t>27/04/2017</a:t>
            </a:fld>
            <a:endParaRPr lang="es-ES">
              <a:solidFill>
                <a:prstClr val="black"/>
              </a:solidFill>
            </a:endParaRPr>
          </a:p>
        </p:txBody>
      </p:sp>
      <p:sp>
        <p:nvSpPr>
          <p:cNvPr id="6" name="5 Marcador de pie de página"/>
          <p:cNvSpPr>
            <a:spLocks noGrp="1"/>
          </p:cNvSpPr>
          <p:nvPr>
            <p:ph type="ftr" sz="quarter" idx="11"/>
          </p:nvPr>
        </p:nvSpPr>
        <p:spPr>
          <a:xfrm>
            <a:off x="4165600" y="6356351"/>
            <a:ext cx="3860800" cy="365125"/>
          </a:xfrm>
          <a:prstGeom prst="rect">
            <a:avLst/>
          </a:prstGeom>
        </p:spPr>
        <p:txBody>
          <a:bodyPr/>
          <a:lstStyle/>
          <a:p>
            <a:endParaRPr lang="es-ES">
              <a:solidFill>
                <a:prstClr val="black"/>
              </a:solidFill>
            </a:endParaRPr>
          </a:p>
        </p:txBody>
      </p:sp>
      <p:sp>
        <p:nvSpPr>
          <p:cNvPr id="7" name="6 Marcador de número de diapositiva"/>
          <p:cNvSpPr>
            <a:spLocks noGrp="1"/>
          </p:cNvSpPr>
          <p:nvPr>
            <p:ph type="sldNum" sz="quarter" idx="12"/>
          </p:nvPr>
        </p:nvSpPr>
        <p:spPr>
          <a:xfrm>
            <a:off x="8737600" y="6356351"/>
            <a:ext cx="2844800" cy="365125"/>
          </a:xfrm>
          <a:prstGeom prst="rect">
            <a:avLst/>
          </a:prstGeom>
        </p:spPr>
        <p:txBody>
          <a:bodyPr/>
          <a:lstStyle/>
          <a:p>
            <a:fld id="{BBF47CB8-E92F-4A7F-9B61-2F4A5A8AFC1D}" type="slidenum">
              <a:rPr lang="es-ES" smtClean="0">
                <a:solidFill>
                  <a:prstClr val="black"/>
                </a:solidFill>
              </a:rPr>
              <a:pPr/>
              <a:t>‹Nº›</a:t>
            </a:fld>
            <a:endParaRPr lang="es-ES">
              <a:solidFill>
                <a:prstClr val="black"/>
              </a:solidFill>
            </a:endParaRPr>
          </a:p>
        </p:txBody>
      </p:sp>
    </p:spTree>
    <p:extLst>
      <p:ext uri="{BB962C8B-B14F-4D97-AF65-F5344CB8AC3E}">
        <p14:creationId xmlns:p14="http://schemas.microsoft.com/office/powerpoint/2010/main" val="3484645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es-ES"/>
              <a:t>Haga clic para modificar el estilo de título del patrón</a:t>
            </a:r>
          </a:p>
        </p:txBody>
      </p:sp>
      <p:sp>
        <p:nvSpPr>
          <p:cNvPr id="3" name="2 Marcador de texto"/>
          <p:cNvSpPr>
            <a:spLocks noGrp="1"/>
          </p:cNvSpPr>
          <p:nvPr>
            <p:ph type="body" idx="1"/>
          </p:nvPr>
        </p:nvSpPr>
        <p:spPr>
          <a:xfrm>
            <a:off x="963084" y="3852838"/>
            <a:ext cx="10363200" cy="554062"/>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a:xfrm>
            <a:off x="609600" y="6356351"/>
            <a:ext cx="2844800" cy="365125"/>
          </a:xfrm>
          <a:prstGeom prst="rect">
            <a:avLst/>
          </a:prstGeom>
        </p:spPr>
        <p:txBody>
          <a:bodyPr/>
          <a:lstStyle/>
          <a:p>
            <a:fld id="{6E26E63F-E104-4628-80AF-017D5E251340}" type="datetimeFigureOut">
              <a:rPr lang="es-ES" smtClean="0">
                <a:solidFill>
                  <a:prstClr val="black"/>
                </a:solidFill>
              </a:rPr>
              <a:pPr/>
              <a:t>27/04/2017</a:t>
            </a:fld>
            <a:endParaRPr lang="es-ES">
              <a:solidFill>
                <a:prstClr val="black"/>
              </a:solidFill>
            </a:endParaRPr>
          </a:p>
        </p:txBody>
      </p:sp>
      <p:sp>
        <p:nvSpPr>
          <p:cNvPr id="5" name="4 Marcador de pie de página"/>
          <p:cNvSpPr>
            <a:spLocks noGrp="1"/>
          </p:cNvSpPr>
          <p:nvPr>
            <p:ph type="ftr" sz="quarter" idx="11"/>
          </p:nvPr>
        </p:nvSpPr>
        <p:spPr>
          <a:xfrm>
            <a:off x="4165600" y="6356351"/>
            <a:ext cx="3860800" cy="365125"/>
          </a:xfrm>
          <a:prstGeom prst="rect">
            <a:avLst/>
          </a:prstGeom>
        </p:spPr>
        <p:txBody>
          <a:bodyPr/>
          <a:lstStyle/>
          <a:p>
            <a:endParaRPr lang="es-ES">
              <a:solidFill>
                <a:prstClr val="black"/>
              </a:solidFill>
            </a:endParaRPr>
          </a:p>
        </p:txBody>
      </p:sp>
      <p:sp>
        <p:nvSpPr>
          <p:cNvPr id="6" name="5 Marcador de número de diapositiva"/>
          <p:cNvSpPr>
            <a:spLocks noGrp="1"/>
          </p:cNvSpPr>
          <p:nvPr>
            <p:ph type="sldNum" sz="quarter" idx="12"/>
          </p:nvPr>
        </p:nvSpPr>
        <p:spPr>
          <a:xfrm>
            <a:off x="8737600" y="6356351"/>
            <a:ext cx="2844800" cy="365125"/>
          </a:xfrm>
          <a:prstGeom prst="rect">
            <a:avLst/>
          </a:prstGeom>
        </p:spPr>
        <p:txBody>
          <a:bodyPr/>
          <a:lstStyle/>
          <a:p>
            <a:fld id="{21565227-3F01-463F-9C7F-2DA3585BF521}" type="slidenum">
              <a:rPr lang="es-ES" smtClean="0">
                <a:solidFill>
                  <a:prstClr val="black"/>
                </a:solidFill>
              </a:rPr>
              <a:pPr/>
              <a:t>‹Nº›</a:t>
            </a:fld>
            <a:endParaRPr lang="es-ES">
              <a:solidFill>
                <a:prstClr val="black"/>
              </a:solidFill>
            </a:endParaRPr>
          </a:p>
        </p:txBody>
      </p:sp>
    </p:spTree>
    <p:extLst>
      <p:ext uri="{BB962C8B-B14F-4D97-AF65-F5344CB8AC3E}">
        <p14:creationId xmlns:p14="http://schemas.microsoft.com/office/powerpoint/2010/main" val="1213112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111924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27-4-2017</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‹Nº›</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222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1062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265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9" r:id="rId12"/>
    <p:sldLayoutId id="2147483706" r:id="rId13"/>
    <p:sldLayoutId id="2147483708" r:id="rId14"/>
    <p:sldLayoutId id="2147483738" r:id="rId15"/>
    <p:sldLayoutId id="2147483739" r:id="rId16"/>
    <p:sldLayoutId id="2147483761" r:id="rId17"/>
    <p:sldLayoutId id="2147483762" r:id="rId18"/>
    <p:sldLayoutId id="2147483763" r:id="rId19"/>
    <p:sldLayoutId id="2147483765" r:id="rId20"/>
    <p:sldLayoutId id="2147483766" r:id="rId21"/>
    <p:sldLayoutId id="214748376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mailto:jsuarez@plainconcepts.com" TargetMode="External"/><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8.emf"/><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2.emf"/><Relationship Id="rId4" Type="http://schemas.openxmlformats.org/officeDocument/2006/relationships/image" Target="../media/image21.emf"/></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7.tiff"/></Relationships>
</file>

<file path=ppt/slides/_rels/slide58.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8"/>
          <p:cNvSpPr txBox="1"/>
          <p:nvPr/>
        </p:nvSpPr>
        <p:spPr>
          <a:xfrm>
            <a:off x="-26560" y="3979513"/>
            <a:ext cx="5208319" cy="1241237"/>
          </a:xfrm>
          <a:prstGeom prst="rect">
            <a:avLst/>
          </a:prstGeom>
          <a:noFill/>
        </p:spPr>
        <p:txBody>
          <a:bodyPr wrap="square" rtlCol="0">
            <a:spAutoFit/>
          </a:bodyPr>
          <a:lstStyle/>
          <a:p>
            <a:pPr algn="r"/>
            <a:r>
              <a:rPr lang="es-ES" sz="3733" b="1" dirty="0">
                <a:solidFill>
                  <a:prstClr val="black"/>
                </a:solidFill>
              </a:rPr>
              <a:t>WORKSHOP XAMARIN</a:t>
            </a:r>
          </a:p>
        </p:txBody>
      </p:sp>
      <p:sp>
        <p:nvSpPr>
          <p:cNvPr id="8" name="CuadroTexto 4"/>
          <p:cNvSpPr txBox="1"/>
          <p:nvPr/>
        </p:nvSpPr>
        <p:spPr>
          <a:xfrm>
            <a:off x="497859" y="4672685"/>
            <a:ext cx="11070751" cy="502766"/>
          </a:xfrm>
          <a:prstGeom prst="rect">
            <a:avLst/>
          </a:prstGeom>
          <a:noFill/>
        </p:spPr>
        <p:txBody>
          <a:bodyPr wrap="square" rtlCol="0">
            <a:spAutoFit/>
          </a:bodyPr>
          <a:lstStyle/>
          <a:p>
            <a:r>
              <a:rPr lang="es-ES" sz="2667" dirty="0">
                <a:solidFill>
                  <a:prstClr val="black"/>
                </a:solidFill>
              </a:rPr>
              <a:t>“Desarrollo de apps móviles </a:t>
            </a:r>
            <a:r>
              <a:rPr lang="es-ES" sz="2667" dirty="0" err="1">
                <a:solidFill>
                  <a:prstClr val="black"/>
                </a:solidFill>
              </a:rPr>
              <a:t>multi</a:t>
            </a:r>
            <a:r>
              <a:rPr lang="es-ES" sz="2667" dirty="0">
                <a:solidFill>
                  <a:prstClr val="black"/>
                </a:solidFill>
              </a:rPr>
              <a:t>-plataforma con </a:t>
            </a:r>
            <a:r>
              <a:rPr lang="es-ES" sz="2667" dirty="0" err="1">
                <a:solidFill>
                  <a:prstClr val="black"/>
                </a:solidFill>
              </a:rPr>
              <a:t>Xamarin</a:t>
            </a:r>
            <a:r>
              <a:rPr lang="es-ES" sz="2667" dirty="0">
                <a:solidFill>
                  <a:prstClr val="black"/>
                </a:solidFill>
              </a:rPr>
              <a:t>”. </a:t>
            </a:r>
          </a:p>
        </p:txBody>
      </p:sp>
      <p:sp>
        <p:nvSpPr>
          <p:cNvPr id="9" name="CuadroTexto 5"/>
          <p:cNvSpPr txBox="1"/>
          <p:nvPr/>
        </p:nvSpPr>
        <p:spPr>
          <a:xfrm>
            <a:off x="508828" y="5697896"/>
            <a:ext cx="10555345" cy="379656"/>
          </a:xfrm>
          <a:prstGeom prst="rect">
            <a:avLst/>
          </a:prstGeom>
          <a:noFill/>
        </p:spPr>
        <p:txBody>
          <a:bodyPr wrap="square" rtlCol="0">
            <a:spAutoFit/>
          </a:bodyPr>
          <a:lstStyle/>
          <a:p>
            <a:r>
              <a:rPr lang="es-ES" sz="1867" b="1" dirty="0">
                <a:solidFill>
                  <a:prstClr val="black"/>
                </a:solidFill>
              </a:rPr>
              <a:t>Javier Suárez Ruiz</a:t>
            </a:r>
            <a:r>
              <a:rPr lang="es-ES" sz="1867" dirty="0">
                <a:solidFill>
                  <a:prstClr val="black"/>
                </a:solidFill>
              </a:rPr>
              <a:t>, Microsoft &amp; </a:t>
            </a:r>
            <a:r>
              <a:rPr lang="es-ES" sz="1867" dirty="0" err="1">
                <a:solidFill>
                  <a:prstClr val="black"/>
                </a:solidFill>
              </a:rPr>
              <a:t>Xamarin</a:t>
            </a:r>
            <a:r>
              <a:rPr lang="es-ES" sz="1867" dirty="0">
                <a:solidFill>
                  <a:prstClr val="black"/>
                </a:solidFill>
              </a:rPr>
              <a:t> MVP. Docente en campusMVP.es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9" y="0"/>
            <a:ext cx="12178023" cy="6858000"/>
          </a:xfrm>
          <a:prstGeom prst="rect">
            <a:avLst/>
          </a:prstGeom>
        </p:spPr>
      </p:pic>
    </p:spTree>
    <p:extLst>
      <p:ext uri="{BB962C8B-B14F-4D97-AF65-F5344CB8AC3E}">
        <p14:creationId xmlns:p14="http://schemas.microsoft.com/office/powerpoint/2010/main" val="392297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err="1"/>
              <a:t>Escribir</a:t>
            </a:r>
            <a:r>
              <a:rPr lang="en-US" dirty="0"/>
              <a:t> </a:t>
            </a:r>
            <a:r>
              <a:rPr lang="en-US" dirty="0" err="1"/>
              <a:t>una</a:t>
            </a:r>
            <a:r>
              <a:rPr lang="en-US" dirty="0"/>
              <a:t> </a:t>
            </a:r>
            <a:r>
              <a:rPr lang="en-US" dirty="0" err="1"/>
              <a:t>vez</a:t>
            </a:r>
            <a:r>
              <a:rPr lang="en-US" dirty="0"/>
              <a:t>, </a:t>
            </a:r>
            <a:r>
              <a:rPr lang="en-US" dirty="0" err="1"/>
              <a:t>correr</a:t>
            </a:r>
            <a:r>
              <a:rPr lang="en-US" dirty="0"/>
              <a:t> </a:t>
            </a:r>
            <a:r>
              <a:rPr lang="en-US" dirty="0" err="1"/>
              <a:t>en</a:t>
            </a:r>
            <a:r>
              <a:rPr lang="en-US" dirty="0"/>
              <a:t> </a:t>
            </a:r>
            <a:r>
              <a:rPr lang="en-US" dirty="0" err="1"/>
              <a:t>todo</a:t>
            </a:r>
            <a:endParaRPr lang="en-US" dirty="0"/>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err="1"/>
              <a:t>nativas</a:t>
            </a:r>
            <a:r>
              <a:rPr lang="en-US" sz="2353" dirty="0"/>
              <a:t> </a:t>
            </a:r>
            <a:r>
              <a:rPr lang="en-US" sz="2353" dirty="0">
                <a:solidFill>
                  <a:schemeClr val="bg2">
                    <a:lumMod val="50000"/>
                  </a:schemeClr>
                </a:solidFill>
              </a:rPr>
              <a:t>•</a:t>
            </a:r>
            <a:r>
              <a:rPr lang="en-US" sz="2353" dirty="0"/>
              <a:t> </a:t>
            </a:r>
            <a:r>
              <a:rPr lang="en-US" sz="2353" dirty="0" err="1"/>
              <a:t>Menor</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Interfaz</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Gran </a:t>
            </a:r>
            <a:r>
              <a:rPr lang="en-US" sz="2353" dirty="0" err="1">
                <a:solidFill>
                  <a:srgbClr val="70ACBB"/>
                </a:solidFill>
              </a:rPr>
              <a:t>cantidad</a:t>
            </a:r>
            <a:r>
              <a:rPr lang="en-US" sz="2353" dirty="0">
                <a:solidFill>
                  <a:srgbClr val="70ACBB"/>
                </a:solidFill>
              </a:rPr>
              <a:t> de </a:t>
            </a:r>
            <a:r>
              <a:rPr lang="en-US" sz="2353" dirty="0" err="1">
                <a:solidFill>
                  <a:srgbClr val="70ACBB"/>
                </a:solidFill>
              </a:rPr>
              <a:t>código</a:t>
            </a:r>
            <a:r>
              <a:rPr lang="en-US" sz="2353" dirty="0">
                <a:solidFill>
                  <a:srgbClr val="70ACBB"/>
                </a:solidFill>
              </a:rPr>
              <a:t> </a:t>
            </a:r>
            <a:r>
              <a:rPr lang="en-US" sz="2353" dirty="0" err="1">
                <a:solidFill>
                  <a:srgbClr val="70ACBB"/>
                </a:solidFill>
              </a:rPr>
              <a:t>compartido</a:t>
            </a:r>
            <a:r>
              <a:rPr lang="en-US" sz="2353" dirty="0">
                <a:solidFill>
                  <a:srgbClr val="70ACBB"/>
                </a:solidFill>
              </a:rPr>
              <a:t>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t>
            </a:r>
            <a:r>
              <a:rPr lang="en-US" sz="2353" dirty="0" err="1">
                <a:solidFill>
                  <a:srgbClr val="70ACBB"/>
                </a:solidFill>
              </a:rPr>
              <a:t>nativo</a:t>
            </a:r>
            <a:r>
              <a:rPr lang="en-US" sz="2353" dirty="0">
                <a:solidFill>
                  <a:srgbClr val="70ACBB"/>
                </a:solidFill>
              </a:rPr>
              <a:t> a APIs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0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err="1">
                  <a:solidFill>
                    <a:srgbClr val="FFFFFF"/>
                  </a:solidFill>
                </a:rPr>
                <a:t>Código</a:t>
              </a:r>
              <a:r>
                <a:rPr lang="en-US" sz="3921" dirty="0">
                  <a:solidFill>
                    <a:srgbClr val="FFFFFF"/>
                  </a:solidFill>
                </a:rPr>
                <a:t> </a:t>
              </a:r>
              <a:r>
                <a:rPr lang="en-US" sz="3921" dirty="0" err="1">
                  <a:solidFill>
                    <a:srgbClr val="FFFFFF"/>
                  </a:solidFill>
                </a:rPr>
                <a:t>compartido</a:t>
              </a:r>
              <a:r>
                <a:rPr lang="en-US" sz="392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Xamarin.Forms:</a:t>
            </a:r>
            <a:br>
              <a:rPr lang="en-US" sz="2549" dirty="0">
                <a:solidFill>
                  <a:schemeClr val="tx1"/>
                </a:solidFill>
                <a:latin typeface="+mn-lt"/>
              </a:rPr>
            </a:br>
            <a:r>
              <a:rPr lang="en-US" sz="2549" dirty="0">
                <a:solidFill>
                  <a:schemeClr val="tx1"/>
                </a:solidFill>
              </a:rPr>
              <a:t>Mayor </a:t>
            </a:r>
            <a:r>
              <a:rPr lang="en-US" sz="2549" dirty="0" err="1">
                <a:solidFill>
                  <a:schemeClr val="tx1"/>
                </a:solidFill>
              </a:rPr>
              <a:t>cantidad</a:t>
            </a:r>
            <a:r>
              <a:rPr lang="en-US" sz="2549" dirty="0">
                <a:solidFill>
                  <a:schemeClr val="tx1"/>
                </a:solidFill>
              </a:rPr>
              <a:t> de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app </a:t>
            </a:r>
            <a:r>
              <a:rPr lang="en-US" sz="2549" dirty="0" err="1">
                <a:solidFill>
                  <a:schemeClr val="tx1"/>
                </a:solidFill>
              </a:rPr>
              <a:t>nativa</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err="1">
                  <a:solidFill>
                    <a:schemeClr val="bg1"/>
                  </a:solidFill>
                  <a:latin typeface="+mj-lt"/>
                </a:rPr>
                <a:t>Código</a:t>
              </a:r>
              <a:r>
                <a:rPr lang="en-US" sz="2549" dirty="0">
                  <a:solidFill>
                    <a:schemeClr val="bg1"/>
                  </a:solidFill>
                  <a:latin typeface="+mj-lt"/>
                </a:rPr>
                <a:t> </a:t>
              </a:r>
              <a:r>
                <a:rPr lang="en-US" sz="2549" dirty="0" err="1">
                  <a:solidFill>
                    <a:schemeClr val="bg1"/>
                  </a:solidFill>
                  <a:latin typeface="+mj-lt"/>
                </a:rPr>
                <a:t>compartido</a:t>
              </a:r>
              <a:r>
                <a:rPr lang="en-US" sz="2549" dirty="0">
                  <a:solidFill>
                    <a:schemeClr val="bg1"/>
                  </a:solidFill>
                  <a:latin typeface="+mj-lt"/>
                </a:rPr>
                <a:t> 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UI </a:t>
              </a:r>
              <a:r>
                <a:rPr lang="en-US" sz="3137" dirty="0" err="1">
                  <a:solidFill>
                    <a:schemeClr val="bg1"/>
                  </a:solidFill>
                </a:rPr>
                <a:t>compartida</a:t>
              </a:r>
              <a:endParaRPr lang="en-US" sz="3137" dirty="0">
                <a:solidFill>
                  <a:schemeClr val="bg1"/>
                </a:solidFill>
              </a:endParaRP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err="1">
                <a:solidFill>
                  <a:schemeClr val="bg1"/>
                </a:solidFill>
                <a:latin typeface="+mj-lt"/>
              </a:rPr>
              <a:t>Código</a:t>
            </a:r>
            <a:r>
              <a:rPr lang="en-US" sz="2549" dirty="0">
                <a:solidFill>
                  <a:schemeClr val="bg1"/>
                </a:solidFill>
                <a:latin typeface="+mj-lt"/>
              </a:rPr>
              <a:t> </a:t>
            </a:r>
            <a:r>
              <a:rPr lang="en-US" sz="2549" dirty="0" err="1">
                <a:solidFill>
                  <a:schemeClr val="bg1"/>
                </a:solidFill>
                <a:latin typeface="+mj-lt"/>
              </a:rPr>
              <a:t>compartido</a:t>
            </a:r>
            <a:r>
              <a:rPr lang="en-US" sz="2549" dirty="0">
                <a:solidFill>
                  <a:schemeClr val="bg1"/>
                </a:solidFill>
                <a:latin typeface="+mj-lt"/>
              </a:rPr>
              <a:t> C#</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¿Por </a:t>
            </a:r>
            <a:r>
              <a:rPr lang="en-US" sz="4705" dirty="0" err="1"/>
              <a:t>qué</a:t>
            </a:r>
            <a:r>
              <a:rPr lang="en-US" sz="4705" dirty="0"/>
              <a:t> Xamarin?</a:t>
            </a:r>
          </a:p>
        </p:txBody>
      </p:sp>
    </p:spTree>
    <p:extLst>
      <p:ext uri="{BB962C8B-B14F-4D97-AF65-F5344CB8AC3E}">
        <p14:creationId xmlns:p14="http://schemas.microsoft.com/office/powerpoint/2010/main" val="9681405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spTree>
    <p:extLst>
      <p:ext uri="{BB962C8B-B14F-4D97-AF65-F5344CB8AC3E}">
        <p14:creationId xmlns:p14="http://schemas.microsoft.com/office/powerpoint/2010/main" val="17713766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73532"/>
            <a:ext cx="12192000" cy="4247317"/>
          </a:xfrm>
          <a:prstGeom prst="rect">
            <a:avLst/>
          </a:prstGeom>
          <a:noFill/>
        </p:spPr>
        <p:txBody>
          <a:bodyPr wrap="square" rtlCol="0">
            <a:spAutoFit/>
          </a:bodyPr>
          <a:lstStyle/>
          <a:p>
            <a:pPr algn="ctr"/>
            <a:r>
              <a:rPr lang="en-US" sz="9000" dirty="0">
                <a:latin typeface="Segoe UI" charset="0"/>
                <a:ea typeface="Segoe UI" charset="0"/>
                <a:cs typeface="Segoe UI" charset="0"/>
              </a:rPr>
              <a:t>Xamarin gratis e </a:t>
            </a:r>
            <a:r>
              <a:rPr lang="en-US" sz="9000" dirty="0" err="1">
                <a:latin typeface="Segoe UI" charset="0"/>
                <a:ea typeface="Segoe UI" charset="0"/>
                <a:cs typeface="Segoe UI" charset="0"/>
              </a:rPr>
              <a:t>incluido</a:t>
            </a:r>
            <a:r>
              <a:rPr lang="en-US" sz="9000" dirty="0">
                <a:latin typeface="Segoe UI" charset="0"/>
                <a:ea typeface="Segoe UI" charset="0"/>
                <a:cs typeface="Segoe UI" charset="0"/>
              </a:rPr>
              <a:t> </a:t>
            </a:r>
            <a:r>
              <a:rPr lang="en-US" sz="9000" dirty="0" err="1">
                <a:latin typeface="Segoe UI" charset="0"/>
                <a:ea typeface="Segoe UI" charset="0"/>
                <a:cs typeface="Segoe UI" charset="0"/>
              </a:rPr>
              <a:t>en</a:t>
            </a:r>
            <a:r>
              <a:rPr lang="en-US" sz="9000" dirty="0">
                <a:latin typeface="Segoe UI" charset="0"/>
                <a:ea typeface="Segoe UI" charset="0"/>
                <a:cs typeface="Segoe UI" charset="0"/>
              </a:rPr>
              <a:t> Visual Studio </a:t>
            </a:r>
            <a:r>
              <a:rPr lang="en-US" sz="3200" dirty="0">
                <a:latin typeface="Segoe UI" charset="0"/>
                <a:ea typeface="Segoe UI" charset="0"/>
                <a:cs typeface="Segoe UI" charset="0"/>
              </a:rPr>
              <a:t>(Windows &amp; Mac)</a:t>
            </a:r>
            <a:endParaRPr lang="en-US" sz="9000" dirty="0">
              <a:latin typeface="Segoe UI" charset="0"/>
              <a:ea typeface="Segoe UI" charset="0"/>
              <a:cs typeface="Segoe UI" charset="0"/>
            </a:endParaRPr>
          </a:p>
        </p:txBody>
      </p:sp>
    </p:spTree>
    <p:extLst>
      <p:ext uri="{BB962C8B-B14F-4D97-AF65-F5344CB8AC3E}">
        <p14:creationId xmlns:p14="http://schemas.microsoft.com/office/powerpoint/2010/main" val="9521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7541563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¿Por </a:t>
            </a:r>
            <a:r>
              <a:rPr lang="en-US" sz="4705" dirty="0" err="1"/>
              <a:t>qué</a:t>
            </a:r>
            <a:r>
              <a:rPr lang="en-US" sz="4705" dirty="0"/>
              <a:t> C#?</a:t>
            </a:r>
          </a:p>
        </p:txBody>
      </p:sp>
    </p:spTree>
    <p:extLst>
      <p:ext uri="{BB962C8B-B14F-4D97-AF65-F5344CB8AC3E}">
        <p14:creationId xmlns:p14="http://schemas.microsoft.com/office/powerpoint/2010/main" val="2184749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err="1"/>
              <a:t>mola</a:t>
            </a:r>
            <a:r>
              <a:rPr lang="en-US" dirty="0"/>
              <a:t>!</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84" y="5326190"/>
            <a:ext cx="5506696"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 </a:t>
            </a:r>
            <a:r>
              <a:rPr lang="en-US" dirty="0" err="1"/>
              <a:t>comparativa</a:t>
            </a:r>
            <a:r>
              <a:rPr lang="en-US" dirty="0"/>
              <a:t>…</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030" y="1084290"/>
            <a:ext cx="11086816"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10513060" cy="3732444"/>
          </a:xfrm>
          <a:prstGeom prst="rect">
            <a:avLst/>
          </a:prstGeom>
        </p:spPr>
        <p:txBody>
          <a:bodyPr vert="horz" lIns="121903" tIns="0" rIns="121903" bIns="60952" rtlCol="0">
            <a:normAutofit lnSpcReduction="1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Development &amp; Visual Studio Tools</a:t>
            </a:r>
          </a:p>
          <a:p>
            <a:r>
              <a:rPr lang="en-US" sz="2745" dirty="0">
                <a:solidFill>
                  <a:schemeClr val="bg2">
                    <a:lumMod val="25000"/>
                  </a:schemeClr>
                </a:solidFill>
              </a:rPr>
              <a:t>Xamarin MVP</a:t>
            </a:r>
          </a:p>
          <a:p>
            <a:r>
              <a:rPr lang="en-US" sz="2745" dirty="0" err="1">
                <a:solidFill>
                  <a:schemeClr val="bg2">
                    <a:lumMod val="25000"/>
                  </a:schemeClr>
                </a:solidFill>
              </a:rPr>
              <a:t>Docente</a:t>
            </a:r>
            <a:r>
              <a:rPr lang="en-US" sz="2745" dirty="0">
                <a:solidFill>
                  <a:schemeClr val="bg2">
                    <a:lumMod val="25000"/>
                  </a:schemeClr>
                </a:solidFill>
              </a:rPr>
              <a:t> CampusMVP</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r>
              <a:rPr lang="en-US" sz="2000" dirty="0">
                <a:solidFill>
                  <a:schemeClr val="bg2">
                    <a:lumMod val="25000"/>
                  </a:schemeClr>
                </a:solidFill>
              </a:rPr>
              <a:t> / </a:t>
            </a:r>
            <a:r>
              <a:rPr lang="en-US" sz="2000" dirty="0">
                <a:solidFill>
                  <a:schemeClr val="bg2">
                    <a:lumMod val="25000"/>
                  </a:schemeClr>
                </a:solidFill>
                <a:hlinkClick r:id="rId5"/>
              </a:rPr>
              <a:t>jsuarez@plainconcepts.com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t>
            </a:r>
            <a:r>
              <a:rPr lang="en-US" sz="4705" dirty="0" err="1"/>
              <a:t>Cómo</a:t>
            </a:r>
            <a:r>
              <a:rPr lang="en-US" sz="4705" dirty="0"/>
              <a:t> </a:t>
            </a:r>
            <a:r>
              <a:rPr lang="en-US" sz="4705" dirty="0" err="1"/>
              <a:t>funciona</a:t>
            </a:r>
            <a:r>
              <a:rPr lang="en-US" sz="4705" dirty="0"/>
              <a:t> Xamarin?</a:t>
            </a:r>
          </a:p>
        </p:txBody>
      </p:sp>
    </p:spTree>
    <p:extLst>
      <p:ext uri="{BB962C8B-B14F-4D97-AF65-F5344CB8AC3E}">
        <p14:creationId xmlns:p14="http://schemas.microsoft.com/office/powerpoint/2010/main" val="19822758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cobertura</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cobertura</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con </a:t>
            </a:r>
            <a:r>
              <a:rPr lang="en-US" sz="3529" dirty="0">
                <a:latin typeface="+mn-lt"/>
              </a:rPr>
              <a:t>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77923"/>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de Ahead Of Time (</a:t>
            </a:r>
            <a:r>
              <a:rPr lang="en-US" sz="2353" b="1" dirty="0">
                <a:solidFill>
                  <a:schemeClr val="tx1"/>
                </a:solidFill>
                <a:latin typeface="+mj-lt"/>
                <a:cs typeface="Segoe UI" panose="020B0502040204020203" pitchFamily="34" charset="0"/>
              </a:rPr>
              <a:t>AOT</a:t>
            </a:r>
            <a:r>
              <a:rPr lang="en-US" sz="2353" dirty="0">
                <a:solidFill>
                  <a:schemeClr val="tx1"/>
                </a:solidFill>
                <a:latin typeface="+mj-lt"/>
                <a:cs typeface="Segoe UI" panose="020B0502040204020203" pitchFamily="34" charset="0"/>
              </a:rPr>
              <a: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un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405" y="4577480"/>
            <a:ext cx="5378548" cy="95006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a:t>
            </a:r>
            <a:r>
              <a:rPr lang="en-US" sz="2353" b="1" dirty="0">
                <a:solidFill>
                  <a:schemeClr val="tx1"/>
                </a:solidFill>
                <a:latin typeface="+mj-lt"/>
                <a:cs typeface="Segoe UI" panose="020B0502040204020203" pitchFamily="34" charset="0"/>
              </a:rPr>
              <a:t>JIT</a:t>
            </a:r>
            <a:r>
              <a:rPr lang="en-US" sz="2353" dirty="0">
                <a:solidFill>
                  <a:schemeClr val="tx1"/>
                </a:solidFill>
                <a:latin typeface="+mj-lt"/>
                <a:cs typeface="Segoe UI" panose="020B0502040204020203" pitchFamily="34" charset="0"/>
              </a:rPr>
              <a:t>).</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7" name="Text Placeholder 7"/>
          <p:cNvSpPr>
            <a:spLocks noGrp="1"/>
          </p:cNvSpPr>
          <p:nvPr>
            <p:ph type="body" sz="quarter" idx="10"/>
          </p:nvPr>
        </p:nvSpPr>
        <p:spPr>
          <a:xfrm>
            <a:off x="7814148" y="1080844"/>
            <a:ext cx="3216858" cy="2764090"/>
          </a:xfrm>
        </p:spPr>
        <p:txBody>
          <a:bodyPr/>
          <a:lstStyle/>
          <a:p>
            <a:pPr marL="0" indent="0">
              <a:lnSpc>
                <a:spcPct val="70000"/>
              </a:lnSpc>
              <a:buNone/>
            </a:pPr>
            <a:r>
              <a:rPr lang="en-US" sz="2745" dirty="0">
                <a:latin typeface="+mn-lt"/>
              </a:rPr>
              <a:t>Soporte al día:</a:t>
            </a:r>
          </a:p>
          <a:p>
            <a:pPr>
              <a:lnSpc>
                <a:spcPct val="70000"/>
              </a:lnSpc>
              <a:buFont typeface="Arial"/>
              <a:buChar char="•"/>
            </a:pPr>
            <a:r>
              <a:rPr lang="en-US" sz="1600" dirty="0">
                <a:latin typeface="+mn-lt"/>
              </a:rPr>
              <a:t>iOS 5</a:t>
            </a:r>
          </a:p>
          <a:p>
            <a:pPr>
              <a:lnSpc>
                <a:spcPct val="70000"/>
              </a:lnSpc>
              <a:buFont typeface="Arial"/>
              <a:buChar char="•"/>
            </a:pPr>
            <a:r>
              <a:rPr lang="en-US" sz="1600" dirty="0">
                <a:latin typeface="+mn-lt"/>
              </a:rPr>
              <a:t>iOS 6</a:t>
            </a:r>
          </a:p>
          <a:p>
            <a:pPr>
              <a:lnSpc>
                <a:spcPct val="70000"/>
              </a:lnSpc>
              <a:buFont typeface="Arial"/>
              <a:buChar char="•"/>
            </a:pPr>
            <a:r>
              <a:rPr lang="en-US" sz="1600" dirty="0">
                <a:latin typeface="+mn-lt"/>
              </a:rPr>
              <a:t>iOS 7</a:t>
            </a:r>
          </a:p>
          <a:p>
            <a:pPr>
              <a:lnSpc>
                <a:spcPct val="70000"/>
              </a:lnSpc>
              <a:buFont typeface="Arial"/>
              <a:buChar char="•"/>
            </a:pPr>
            <a:r>
              <a:rPr lang="en-US" sz="1600" dirty="0">
                <a:latin typeface="+mn-lt"/>
              </a:rPr>
              <a:t>iOS 7.1</a:t>
            </a:r>
          </a:p>
          <a:p>
            <a:pPr>
              <a:lnSpc>
                <a:spcPct val="70000"/>
              </a:lnSpc>
              <a:buFont typeface="Arial"/>
              <a:buChar char="•"/>
            </a:pPr>
            <a:r>
              <a:rPr lang="en-US" sz="1600" dirty="0">
                <a:latin typeface="+mn-lt"/>
              </a:rPr>
              <a:t>iOS 8</a:t>
            </a:r>
          </a:p>
          <a:p>
            <a:pPr>
              <a:lnSpc>
                <a:spcPct val="70000"/>
              </a:lnSpc>
              <a:buFont typeface="Arial"/>
              <a:buChar char="•"/>
            </a:pPr>
            <a:r>
              <a:rPr lang="en-US" sz="1600" dirty="0">
                <a:latin typeface="+mn-lt"/>
              </a:rPr>
              <a:t>iOS 9</a:t>
            </a:r>
          </a:p>
          <a:p>
            <a:pPr>
              <a:lnSpc>
                <a:spcPct val="70000"/>
              </a:lnSpc>
              <a:buFont typeface="Arial"/>
              <a:buChar char="•"/>
            </a:pPr>
            <a:r>
              <a:rPr lang="en-US" sz="1600" dirty="0">
                <a:latin typeface="+mn-lt"/>
              </a:rPr>
              <a:t>iOS 10</a:t>
            </a:r>
            <a:endParaRPr lang="en-US" sz="1961" dirty="0">
              <a:latin typeface="+mn-lt"/>
            </a:endParaRPr>
          </a:p>
        </p:txBody>
      </p:sp>
      <p:sp>
        <p:nvSpPr>
          <p:cNvPr id="14" name="Text Placeholder 7"/>
          <p:cNvSpPr>
            <a:spLocks noGrp="1"/>
          </p:cNvSpPr>
          <p:nvPr>
            <p:ph type="body" sz="quarter" idx="11"/>
          </p:nvPr>
        </p:nvSpPr>
        <p:spPr>
          <a:xfrm>
            <a:off x="7814148" y="3751832"/>
            <a:ext cx="2768646" cy="3059812"/>
          </a:xfrm>
        </p:spPr>
        <p:txBody>
          <a:bodyPr/>
          <a:lstStyle/>
          <a:p>
            <a:pPr marL="0" indent="0">
              <a:lnSpc>
                <a:spcPct val="70000"/>
              </a:lnSpc>
              <a:buNone/>
            </a:pPr>
            <a:r>
              <a:rPr lang="en-US" sz="2745" dirty="0">
                <a:latin typeface="+mn-lt"/>
              </a:rPr>
              <a:t>Soporte complete a:</a:t>
            </a:r>
          </a:p>
          <a:p>
            <a:pPr>
              <a:lnSpc>
                <a:spcPct val="70000"/>
              </a:lnSpc>
              <a:buFont typeface="Arial"/>
              <a:buChar char="•"/>
            </a:pPr>
            <a:r>
              <a:rPr lang="en-US" sz="1600" dirty="0">
                <a:latin typeface="+mn-lt"/>
              </a:rPr>
              <a:t>Apple Watch</a:t>
            </a:r>
          </a:p>
          <a:p>
            <a:pPr>
              <a:lnSpc>
                <a:spcPct val="70000"/>
              </a:lnSpc>
              <a:buFont typeface="Arial"/>
              <a:buChar char="•"/>
            </a:pPr>
            <a:r>
              <a:rPr lang="en-US" sz="1600" dirty="0">
                <a:latin typeface="+mn-lt"/>
              </a:rPr>
              <a:t>Apple TV</a:t>
            </a:r>
          </a:p>
          <a:p>
            <a:pPr>
              <a:lnSpc>
                <a:spcPct val="70000"/>
              </a:lnSpc>
              <a:buFont typeface="Arial"/>
              <a:buChar char="•"/>
            </a:pPr>
            <a:r>
              <a:rPr lang="en-US" sz="1600" dirty="0">
                <a:latin typeface="+mn-lt"/>
              </a:rPr>
              <a:t>Google Glass</a:t>
            </a:r>
          </a:p>
          <a:p>
            <a:pPr>
              <a:lnSpc>
                <a:spcPct val="70000"/>
              </a:lnSpc>
              <a:buFont typeface="Arial"/>
              <a:buChar char="•"/>
            </a:pPr>
            <a:r>
              <a:rPr lang="en-US" sz="1600" dirty="0">
                <a:latin typeface="+mn-lt"/>
              </a:rPr>
              <a:t>Android Wear</a:t>
            </a:r>
          </a:p>
          <a:p>
            <a:pPr>
              <a:lnSpc>
                <a:spcPct val="70000"/>
              </a:lnSpc>
              <a:buFont typeface="Arial"/>
              <a:buChar char="•"/>
            </a:pPr>
            <a:r>
              <a:rPr lang="en-US" sz="1600" dirty="0">
                <a:latin typeface="+mn-lt"/>
              </a:rPr>
              <a:t>Amazon Fire TV</a:t>
            </a:r>
          </a:p>
          <a:p>
            <a:pPr>
              <a:lnSpc>
                <a:spcPct val="70000"/>
              </a:lnSpc>
              <a:buFont typeface="Arial"/>
              <a:buChar char="•"/>
            </a:pPr>
            <a:r>
              <a:rPr lang="en-US" sz="1600" dirty="0">
                <a:latin typeface="+mn-lt"/>
              </a:rPr>
              <a:t>Tizen</a:t>
            </a:r>
          </a:p>
          <a:p>
            <a:pPr>
              <a:lnSpc>
                <a:spcPct val="70000"/>
              </a:lnSpc>
              <a:buFont typeface="Arial"/>
              <a:buChar char="•"/>
            </a:pPr>
            <a:r>
              <a:rPr lang="en-US" sz="1600" dirty="0">
                <a:latin typeface="+mn-lt"/>
              </a:rPr>
              <a:t>Y </a:t>
            </a:r>
            <a:r>
              <a:rPr lang="en-US" sz="1600" dirty="0" err="1">
                <a:latin typeface="+mn-lt"/>
              </a:rPr>
              <a:t>más</a:t>
            </a:r>
            <a:r>
              <a:rPr lang="en-US" sz="1600" dirty="0">
                <a:latin typeface="+mn-lt"/>
              </a:rPr>
              <a:t>!</a:t>
            </a:r>
            <a:endParaRPr lang="en-US" sz="1961" dirty="0">
              <a:latin typeface="+mn-lt"/>
            </a:endParaRP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Compartir</a:t>
            </a:r>
            <a:r>
              <a:rPr lang="en-US" dirty="0"/>
              <a:t> </a:t>
            </a:r>
            <a:r>
              <a:rPr lang="en-US" dirty="0" err="1"/>
              <a:t>código</a:t>
            </a:r>
            <a:endParaRPr lang="en-US" dirty="0"/>
          </a:p>
        </p:txBody>
      </p:sp>
    </p:spTree>
    <p:extLst>
      <p:ext uri="{BB962C8B-B14F-4D97-AF65-F5344CB8AC3E}">
        <p14:creationId xmlns:p14="http://schemas.microsoft.com/office/powerpoint/2010/main" val="15501018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2"/>
            <a:ext cx="4482124" cy="30285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t>
            </a:r>
            <a:r>
              <a:rPr lang="en-US" sz="3921" dirty="0" err="1">
                <a:latin typeface="+mn-lt"/>
              </a:rPr>
              <a:t>Librería</a:t>
            </a:r>
            <a:endParaRPr lang="en-US" sz="3921" dirty="0">
              <a:latin typeface="+mn-lt"/>
            </a:endParaRPr>
          </a:p>
          <a:p>
            <a:pPr marL="0" indent="0">
              <a:buNone/>
            </a:pPr>
            <a:r>
              <a:rPr lang="en-US" sz="3921" dirty="0" err="1">
                <a:latin typeface="+mn-lt"/>
              </a:rPr>
              <a:t>Múltiples</a:t>
            </a:r>
            <a:r>
              <a:rPr lang="en-US" sz="3921" dirty="0">
                <a:latin typeface="+mn-lt"/>
              </a:rPr>
              <a:t> </a:t>
            </a:r>
            <a:r>
              <a:rPr lang="en-US" sz="3921" dirty="0" err="1">
                <a:latin typeface="+mn-lt"/>
              </a:rPr>
              <a:t>plataformas</a:t>
            </a:r>
            <a:endParaRPr lang="en-US" sz="3921" dirty="0">
              <a:latin typeface="+mn-lt"/>
            </a:endParaRPr>
          </a:p>
          <a:p>
            <a:pPr marL="0" indent="0">
              <a:buNone/>
            </a:pPr>
            <a:endParaRPr lang="en-US" sz="2157" dirty="0">
              <a:latin typeface="+mn-lt"/>
            </a:endParaRPr>
          </a:p>
          <a:p>
            <a:pPr marL="0" indent="0">
              <a:buNone/>
            </a:pPr>
            <a:r>
              <a:rPr lang="en-US" sz="2353" dirty="0" err="1">
                <a:latin typeface="+mn-lt"/>
              </a:rPr>
              <a:t>Incluyendo</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 (PCL)</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2316542"/>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768850"/>
            <a:ext cx="12192000" cy="208915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30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566739"/>
            <a:ext cx="1800225" cy="105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495550" y="1857376"/>
            <a:ext cx="7488238" cy="708025"/>
          </a:xfrm>
          <a:prstGeom prst="rect">
            <a:avLst/>
          </a:prstGeom>
          <a:solidFill>
            <a:schemeClr val="bg1"/>
          </a:solidFill>
        </p:spPr>
        <p:txBody>
          <a:bodyPr anchor="ctr">
            <a:spAutoFit/>
          </a:bodyPr>
          <a:lstStyle/>
          <a:p>
            <a:pPr algn="ctr">
              <a:defRPr/>
            </a:pPr>
            <a:r>
              <a:rPr lang="es-ES_tradnl" sz="2000" spc="-40" dirty="0">
                <a:solidFill>
                  <a:schemeClr val="accent1">
                    <a:lumMod val="50000"/>
                  </a:schemeClr>
                </a:solidFill>
                <a:latin typeface="Segoe UI Semilight" panose="020B0402040204020203" pitchFamily="34" charset="0"/>
                <a:cs typeface="Segoe UI Semilight" panose="020B0402040204020203" pitchFamily="34" charset="0"/>
              </a:rPr>
              <a:t>Formamos programadores para el mundo real</a:t>
            </a:r>
          </a:p>
          <a:p>
            <a:pPr algn="ctr">
              <a:defRPr/>
            </a:pPr>
            <a:r>
              <a:rPr lang="es-ES_tradnl" sz="2000" spc="-40" dirty="0">
                <a:solidFill>
                  <a:srgbClr val="1974CE"/>
                </a:solidFill>
                <a:latin typeface="Segoe UI Semilight" panose="020B0402040204020203" pitchFamily="34" charset="0"/>
                <a:cs typeface="Segoe UI Semilight" panose="020B0402040204020203" pitchFamily="34" charset="0"/>
              </a:rPr>
              <a:t>con tutores expertos que usan cada día las tecnologías que enseñan</a:t>
            </a:r>
            <a:endParaRPr lang="es-ES_tradnl" sz="2000" spc="-4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3077" name="CuadroTexto 18"/>
          <p:cNvSpPr txBox="1">
            <a:spLocks noChangeArrowheads="1"/>
          </p:cNvSpPr>
          <p:nvPr/>
        </p:nvSpPr>
        <p:spPr bwMode="auto">
          <a:xfrm>
            <a:off x="2959101" y="5516564"/>
            <a:ext cx="6264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1600">
                <a:solidFill>
                  <a:schemeClr val="bg1"/>
                </a:solidFill>
              </a:rPr>
              <a:t>Consigue descuentos y eBooks gratuitos entrando ahora en:</a:t>
            </a:r>
            <a:endParaRPr lang="es-ES" altLang="es-ES" sz="2000">
              <a:solidFill>
                <a:schemeClr val="bg1"/>
              </a:solidFill>
              <a:latin typeface="Segoe UI" panose="020B0502040204020203" pitchFamily="34" charset="0"/>
              <a:cs typeface="Segoe UI" panose="020B0502040204020203" pitchFamily="34" charset="0"/>
            </a:endParaRPr>
          </a:p>
        </p:txBody>
      </p:sp>
      <p:grpSp>
        <p:nvGrpSpPr>
          <p:cNvPr id="3078" name="Group 9"/>
          <p:cNvGrpSpPr>
            <a:grpSpLocks/>
          </p:cNvGrpSpPr>
          <p:nvPr/>
        </p:nvGrpSpPr>
        <p:grpSpPr bwMode="auto">
          <a:xfrm>
            <a:off x="4295776" y="6021388"/>
            <a:ext cx="3698875" cy="431800"/>
            <a:chOff x="2889250" y="6021288"/>
            <a:chExt cx="3698974" cy="432048"/>
          </a:xfrm>
        </p:grpSpPr>
        <p:sp>
          <p:nvSpPr>
            <p:cNvPr id="8" name="Rectangle 7"/>
            <p:cNvSpPr/>
            <p:nvPr/>
          </p:nvSpPr>
          <p:spPr>
            <a:xfrm>
              <a:off x="2889250" y="6021288"/>
              <a:ext cx="3698974" cy="432048"/>
            </a:xfrm>
            <a:prstGeom prst="rect">
              <a:avLst/>
            </a:prstGeom>
            <a:solidFill>
              <a:srgbClr val="1974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3081" name="Rectangle 6"/>
            <p:cNvSpPr>
              <a:spLocks noChangeArrowheads="1"/>
            </p:cNvSpPr>
            <p:nvPr/>
          </p:nvSpPr>
          <p:spPr bwMode="auto">
            <a:xfrm>
              <a:off x="2987824" y="6037470"/>
              <a:ext cx="35548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s-ES" altLang="es-ES" sz="2000">
                  <a:solidFill>
                    <a:schemeClr val="bg1"/>
                  </a:solidFill>
                  <a:latin typeface="Segoe UI" panose="020B0502040204020203" pitchFamily="34" charset="0"/>
                  <a:cs typeface="Segoe UI" panose="020B0502040204020203" pitchFamily="34" charset="0"/>
                </a:rPr>
                <a:t>promos.campusMVP.com/pue</a:t>
              </a:r>
              <a:endParaRPr lang="es-ES" altLang="es-ES" sz="2000"/>
            </a:p>
          </p:txBody>
        </p:sp>
      </p:grpSp>
      <p:sp>
        <p:nvSpPr>
          <p:cNvPr id="11" name="TextBox 10"/>
          <p:cNvSpPr txBox="1"/>
          <p:nvPr/>
        </p:nvSpPr>
        <p:spPr>
          <a:xfrm>
            <a:off x="3071814" y="3068639"/>
            <a:ext cx="6624637" cy="923925"/>
          </a:xfrm>
          <a:prstGeom prst="rect">
            <a:avLst/>
          </a:prstGeom>
          <a:noFill/>
        </p:spPr>
        <p:txBody>
          <a:bodyPr>
            <a:spAutoFit/>
          </a:bodyPr>
          <a:lstStyle/>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10 años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enseñando online buenas prácticas de desarrollo</a:t>
            </a:r>
          </a:p>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10.000 alumnos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formados y encantados</a:t>
            </a:r>
          </a:p>
          <a:p>
            <a:pPr marL="285750" indent="-285750">
              <a:buFont typeface="Wingdings" panose="05000000000000000000" pitchFamily="2" charset="2"/>
              <a:buChar char="ü"/>
              <a:defRPr/>
            </a:pPr>
            <a:r>
              <a:rPr lang="es-ES" spc="-40" dirty="0">
                <a:solidFill>
                  <a:schemeClr val="accent1">
                    <a:lumMod val="50000"/>
                  </a:schemeClr>
                </a:solidFill>
                <a:latin typeface="Segoe UI Semilight" panose="020B0402040204020203" pitchFamily="34" charset="0"/>
                <a:cs typeface="Segoe UI Semilight" panose="020B0402040204020203" pitchFamily="34" charset="0"/>
              </a:rPr>
              <a:t>Más de </a:t>
            </a:r>
            <a:r>
              <a:rPr lang="es-ES" spc="-40" dirty="0">
                <a:solidFill>
                  <a:srgbClr val="1974CE"/>
                </a:solidFill>
                <a:latin typeface="Segoe UI Semilight" panose="020B0402040204020203" pitchFamily="34" charset="0"/>
                <a:cs typeface="Segoe UI Semilight" panose="020B0402040204020203" pitchFamily="34" charset="0"/>
              </a:rPr>
              <a:t>800 empresas </a:t>
            </a:r>
            <a:r>
              <a:rPr lang="es-ES" spc="-40" dirty="0">
                <a:solidFill>
                  <a:schemeClr val="accent1">
                    <a:lumMod val="50000"/>
                  </a:schemeClr>
                </a:solidFill>
                <a:latin typeface="Segoe UI Semilight" panose="020B0402040204020203" pitchFamily="34" charset="0"/>
                <a:cs typeface="Segoe UI Semilight" panose="020B0402040204020203" pitchFamily="34" charset="0"/>
              </a:rPr>
              <a:t>satisfechas</a:t>
            </a:r>
          </a:p>
        </p:txBody>
      </p:sp>
    </p:spTree>
    <p:extLst>
      <p:ext uri="{BB962C8B-B14F-4D97-AF65-F5344CB8AC3E}">
        <p14:creationId xmlns:p14="http://schemas.microsoft.com/office/powerpoint/2010/main" val="21598524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La </a:t>
            </a:r>
            <a:r>
              <a:rPr lang="en-US" dirty="0" err="1"/>
              <a:t>experiencia</a:t>
            </a:r>
            <a:r>
              <a:rPr lang="en-US" dirty="0"/>
              <a:t> de </a:t>
            </a:r>
            <a:r>
              <a:rPr lang="en-US" dirty="0" err="1"/>
              <a:t>desarrollo</a:t>
            </a:r>
            <a:endParaRPr lang="en-US" dirty="0"/>
          </a:p>
        </p:txBody>
      </p:sp>
    </p:spTree>
    <p:extLst>
      <p:ext uri="{BB962C8B-B14F-4D97-AF65-F5344CB8AC3E}">
        <p14:creationId xmlns:p14="http://schemas.microsoft.com/office/powerpoint/2010/main" val="19873232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err="1"/>
              <a:t>Integración</a:t>
            </a:r>
            <a:r>
              <a:rPr lang="en-US" dirty="0"/>
              <a:t> con Visual Studio</a:t>
            </a:r>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Multi-Touch</a:t>
            </a:r>
          </a:p>
          <a:p>
            <a:pPr marL="342900" indent="-342900">
              <a:buFont typeface="Arial" charset="0"/>
              <a:buChar char="•"/>
            </a:pPr>
            <a:r>
              <a:rPr lang="en-US" sz="4000" dirty="0" err="1">
                <a:latin typeface="Segoe UI" charset="0"/>
                <a:ea typeface="Segoe UI" charset="0"/>
                <a:cs typeface="Segoe UI" charset="0"/>
              </a:rPr>
              <a:t>Rápido</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Rotar</a:t>
            </a:r>
            <a:r>
              <a:rPr lang="en-US" sz="4000" dirty="0">
                <a:latin typeface="Segoe UI" charset="0"/>
                <a:ea typeface="Segoe UI" charset="0"/>
                <a:cs typeface="Segoe UI" charset="0"/>
              </a:rPr>
              <a:t>, screenshots, </a:t>
            </a:r>
            <a:r>
              <a:rPr lang="en-US" sz="4000" dirty="0" err="1">
                <a:latin typeface="Segoe UI" charset="0"/>
                <a:ea typeface="Segoe UI" charset="0"/>
                <a:cs typeface="Segoe UI" charset="0"/>
              </a:rPr>
              <a:t>cambios</a:t>
            </a:r>
            <a:r>
              <a:rPr lang="en-US" sz="4000" dirty="0">
                <a:latin typeface="Segoe UI" charset="0"/>
                <a:ea typeface="Segoe UI" charset="0"/>
                <a:cs typeface="Segoe UI" charset="0"/>
              </a:rPr>
              <a:t> de </a:t>
            </a:r>
            <a:r>
              <a:rPr lang="en-US" sz="4000" dirty="0" err="1">
                <a:latin typeface="Segoe UI" charset="0"/>
                <a:ea typeface="Segoe UI" charset="0"/>
                <a:cs typeface="Segoe UI" charset="0"/>
              </a:rPr>
              <a:t>localización</a:t>
            </a:r>
            <a:endParaRPr lang="en-US" sz="4000" dirty="0">
              <a:latin typeface="Segoe UI" charset="0"/>
              <a:ea typeface="Segoe UI" charset="0"/>
              <a:cs typeface="Segoe UI" charset="0"/>
            </a:endParaRPr>
          </a:p>
          <a:p>
            <a:pPr marL="342900" indent="-342900">
              <a:buFont typeface="Arial" charset="0"/>
              <a:buChar char="•"/>
            </a:pPr>
            <a:r>
              <a:rPr lang="en-US" sz="4000" dirty="0">
                <a:latin typeface="Segoe UI" charset="0"/>
                <a:ea typeface="Segoe UI" charset="0"/>
                <a:cs typeface="Segoe UI" charset="0"/>
              </a:rPr>
              <a:t>No </a:t>
            </a:r>
            <a:r>
              <a:rPr lang="en-US" sz="4000" dirty="0" err="1">
                <a:latin typeface="Segoe UI" charset="0"/>
                <a:ea typeface="Segoe UI" charset="0"/>
                <a:cs typeface="Segoe UI" charset="0"/>
              </a:rPr>
              <a:t>hace</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falta</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dejar</a:t>
            </a:r>
            <a:r>
              <a:rPr lang="en-US" sz="4000" dirty="0">
                <a:latin typeface="Segoe UI" charset="0"/>
                <a:ea typeface="Segoe UI" charset="0"/>
                <a:cs typeface="Segoe UI" charset="0"/>
              </a:rPr>
              <a:t>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2133785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&amp; Visual Studio  – Mac</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Diseñador</a:t>
            </a:r>
            <a:r>
              <a:rPr lang="en-US" dirty="0"/>
              <a:t> de Android</a:t>
            </a:r>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cs typeface="Helvetica" panose="020B0604020202020204" pitchFamily="34" charset="0"/>
              </a:rPr>
              <a:t>Disponible</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a:t>
            </a:r>
          </a:p>
          <a:p>
            <a:pPr marL="742950" lvl="1" indent="-285750">
              <a:buFont typeface="Arial" panose="020B0604020202020204" pitchFamily="34" charset="0"/>
              <a:buChar char="•"/>
            </a:pPr>
            <a:r>
              <a:rPr lang="en-US" sz="2400" dirty="0">
                <a:cs typeface="Helvetica" panose="020B0604020202020204" pitchFamily="34" charset="0"/>
              </a:rPr>
              <a:t>Xamarin Studio </a:t>
            </a:r>
          </a:p>
          <a:p>
            <a:pPr marL="742950" lvl="1" indent="-285750">
              <a:buFont typeface="Arial" panose="020B0604020202020204" pitchFamily="34" charset="0"/>
              <a:buChar char="•"/>
            </a:pPr>
            <a:r>
              <a:rPr lang="en-US" sz="2400" dirty="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Crea</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con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tamaños</a:t>
            </a:r>
            <a:r>
              <a:rPr lang="en-US" sz="2400" dirty="0">
                <a:cs typeface="Helvetica" panose="020B0604020202020204" pitchFamily="34" charset="0"/>
              </a:rPr>
              <a:t> de </a:t>
            </a:r>
            <a:r>
              <a:rPr lang="en-US" sz="2400" dirty="0" err="1">
                <a:cs typeface="Helvetica" panose="020B0604020202020204" pitchFamily="34" charset="0"/>
              </a:rPr>
              <a:t>pantallas</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a:t>
            </a:r>
            <a:r>
              <a:rPr lang="en-US" sz="2400" dirty="0" err="1">
                <a:cs typeface="Helvetica" panose="020B0604020202020204" pitchFamily="34" charset="0"/>
              </a:rPr>
              <a:t>guardados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Android XML</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Diseñador</a:t>
            </a:r>
            <a:r>
              <a:rPr lang="en-US" dirty="0"/>
              <a:t> de iOS</a:t>
            </a:r>
          </a:p>
        </p:txBody>
      </p:sp>
      <p:sp>
        <p:nvSpPr>
          <p:cNvPr id="3" name="TextBox 2"/>
          <p:cNvSpPr txBox="1"/>
          <p:nvPr/>
        </p:nvSpPr>
        <p:spPr>
          <a:xfrm>
            <a:off x="7352510" y="1189176"/>
            <a:ext cx="457256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cs typeface="Helvetica" panose="020B0604020202020204" pitchFamily="34" charset="0"/>
              </a:rPr>
              <a:t>Disponible</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Xamarin Studio y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Similar a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de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Soporta</a:t>
            </a:r>
            <a:r>
              <a:rPr lang="en-US" sz="2400" dirty="0">
                <a:cs typeface="Helvetica" panose="020B0604020202020204" pitchFamily="34" charset="0"/>
              </a:rPr>
              <a:t>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de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Editar</a:t>
            </a:r>
            <a:r>
              <a:rPr lang="en-US" sz="2400" dirty="0">
                <a:cs typeface="Helvetica" panose="020B0604020202020204" pitchFamily="34" charset="0"/>
              </a:rPr>
              <a:t> components de </a:t>
            </a:r>
            <a:r>
              <a:rPr lang="en-US" sz="2400" dirty="0" err="1">
                <a:cs typeface="Helvetica" panose="020B0604020202020204" pitchFamily="34" charset="0"/>
              </a:rPr>
              <a:t>terceros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179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Vamos</a:t>
            </a:r>
            <a:r>
              <a:rPr lang="en-US" dirty="0"/>
              <a:t> a </a:t>
            </a:r>
            <a:r>
              <a:rPr lang="en-US" dirty="0" err="1"/>
              <a:t>echar</a:t>
            </a:r>
            <a:r>
              <a:rPr lang="en-US" dirty="0"/>
              <a:t> un </a:t>
            </a:r>
            <a:r>
              <a:rPr lang="en-US" dirty="0" err="1"/>
              <a:t>vistazo</a:t>
            </a:r>
            <a:r>
              <a:rPr lang="en-US" dirty="0"/>
              <a:t>!</a:t>
            </a:r>
          </a:p>
        </p:txBody>
      </p:sp>
    </p:spTree>
    <p:extLst>
      <p:ext uri="{BB962C8B-B14F-4D97-AF65-F5344CB8AC3E}">
        <p14:creationId xmlns:p14="http://schemas.microsoft.com/office/powerpoint/2010/main" val="359147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5002"/>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interfaces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a:t>
            </a:r>
            <a:r>
              <a:rPr lang="en-US" sz="2745" b="1" dirty="0" err="1">
                <a:gradFill>
                  <a:gsLst>
                    <a:gs pos="2917">
                      <a:schemeClr val="tx1"/>
                    </a:gs>
                    <a:gs pos="30000">
                      <a:schemeClr val="tx1"/>
                    </a:gs>
                  </a:gsLst>
                  <a:lin ang="5400000" scaled="0"/>
                </a:gradFill>
              </a:rPr>
              <a:t>compartidas</a:t>
            </a:r>
            <a:r>
              <a:rPr lang="en-US" sz="2745" dirty="0">
                <a:gradFill>
                  <a:gsLst>
                    <a:gs pos="2917">
                      <a:schemeClr val="tx1"/>
                    </a:gs>
                    <a:gs pos="30000">
                      <a:schemeClr val="tx1"/>
                    </a:gs>
                  </a:gsLst>
                  <a:lin ang="5400000" scaled="0"/>
                </a:gradFill>
              </a:rPr>
              <a:t> para iOS, Android, y Windows.</a:t>
            </a:r>
          </a:p>
        </p:txBody>
      </p:sp>
      <p:sp>
        <p:nvSpPr>
          <p:cNvPr id="24" name="Title 23"/>
          <p:cNvSpPr>
            <a:spLocks noGrp="1"/>
          </p:cNvSpPr>
          <p:nvPr>
            <p:ph type="title"/>
          </p:nvPr>
        </p:nvSpPr>
        <p:spPr>
          <a:xfrm>
            <a:off x="269240" y="366216"/>
            <a:ext cx="11655840" cy="899537"/>
          </a:xfrm>
        </p:spPr>
        <p:txBody>
          <a:bodyPr/>
          <a:lstStyle/>
          <a:p>
            <a:pPr algn="ctr"/>
            <a:r>
              <a:rPr lang="en-US" dirty="0"/>
              <a:t>Xamarin.Forms</a:t>
            </a:r>
          </a:p>
        </p:txBody>
      </p:sp>
      <p:pic>
        <p:nvPicPr>
          <p:cNvPr id="5" name="Picture 4"/>
          <p:cNvPicPr>
            <a:picLocks noChangeAspect="1"/>
          </p:cNvPicPr>
          <p:nvPr/>
        </p:nvPicPr>
        <p:blipFill>
          <a:blip r:embed="rId3"/>
          <a:stretch>
            <a:fillRect/>
          </a:stretch>
        </p:blipFill>
        <p:spPr>
          <a:xfrm>
            <a:off x="1689738" y="1474504"/>
            <a:ext cx="8616577" cy="3600846"/>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a:solidFill>
                  <a:schemeClr val="tx1"/>
                </a:solidFill>
                <a:latin typeface="+mn-lt"/>
              </a:rPr>
              <a:t>El </a:t>
            </a: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Xamarin.Forms:</a:t>
            </a:r>
            <a:br>
              <a:rPr lang="en-US" sz="2549" dirty="0">
                <a:solidFill>
                  <a:schemeClr val="tx1"/>
                </a:solidFill>
                <a:latin typeface="+mn-lt"/>
              </a:rPr>
            </a:br>
            <a:r>
              <a:rPr lang="en-US" sz="2549" dirty="0">
                <a:solidFill>
                  <a:schemeClr val="tx1"/>
                </a:solidFill>
              </a:rPr>
              <a:t>Más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70357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Navegación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211730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a:t>
            </a:r>
            <a:r>
              <a:rPr lang="en-US" dirty="0" err="1"/>
              <a:t>Solución</a:t>
            </a:r>
            <a:r>
              <a:rPr lang="en-US" dirty="0"/>
              <a:t> </a:t>
            </a:r>
            <a:r>
              <a:rPr lang="en-US" dirty="0" err="1"/>
              <a:t>móvil</a:t>
            </a:r>
            <a:r>
              <a:rPr lang="en-US" dirty="0"/>
              <a:t> </a:t>
            </a:r>
            <a:r>
              <a:rPr lang="en-US" dirty="0" err="1"/>
              <a:t>completa</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Desarrollo</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89801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1773327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2609511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Hagamos</a:t>
            </a:r>
            <a:r>
              <a:rPr lang="en-US" dirty="0"/>
              <a:t> </a:t>
            </a:r>
            <a:r>
              <a:rPr lang="en-US" dirty="0" err="1"/>
              <a:t>una</a:t>
            </a:r>
            <a:r>
              <a:rPr lang="en-US" dirty="0"/>
              <a:t> App!</a:t>
            </a:r>
          </a:p>
        </p:txBody>
      </p:sp>
    </p:spTree>
    <p:extLst>
      <p:ext uri="{BB962C8B-B14F-4D97-AF65-F5344CB8AC3E}">
        <p14:creationId xmlns:p14="http://schemas.microsoft.com/office/powerpoint/2010/main" val="9281405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15183" y="1769409"/>
            <a:ext cx="5829377" cy="5935717"/>
          </a:xfrm>
          <a:prstGeom prst="rect">
            <a:avLst/>
          </a:prstGeom>
        </p:spPr>
      </p:pic>
      <p:sp>
        <p:nvSpPr>
          <p:cNvPr id="4" name="Title 3"/>
          <p:cNvSpPr>
            <a:spLocks noGrp="1"/>
          </p:cNvSpPr>
          <p:nvPr>
            <p:ph type="title"/>
          </p:nvPr>
        </p:nvSpPr>
        <p:spPr/>
        <p:txBody>
          <a:bodyPr/>
          <a:lstStyle/>
          <a:p>
            <a:pPr algn="ctr"/>
            <a:r>
              <a:rPr lang="en-US" dirty="0"/>
              <a:t>Test</a:t>
            </a:r>
          </a:p>
        </p:txBody>
      </p:sp>
      <p:sp>
        <p:nvSpPr>
          <p:cNvPr id="12" name="Rectangle 11"/>
          <p:cNvSpPr/>
          <p:nvPr/>
        </p:nvSpPr>
        <p:spPr bwMode="auto">
          <a:xfrm>
            <a:off x="-5334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32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Retos</a:t>
            </a:r>
            <a:endParaRPr lang="en-US" dirty="0"/>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a:t>Fragmentación</a:t>
            </a:r>
            <a:r>
              <a:rPr lang="en-US" sz="3200" dirty="0"/>
              <a:t> de </a:t>
            </a:r>
            <a:r>
              <a:rPr lang="en-US" sz="3200" dirty="0" err="1"/>
              <a:t>dispositivos</a:t>
            </a:r>
            <a:endParaRPr lang="en-US" sz="3200" dirty="0"/>
          </a:p>
          <a:p>
            <a:pPr marL="0" indent="0">
              <a:lnSpc>
                <a:spcPct val="150000"/>
              </a:lnSpc>
              <a:buNone/>
            </a:pPr>
            <a:r>
              <a:rPr lang="en-US" sz="3200" dirty="0"/>
              <a:t>La </a:t>
            </a:r>
            <a:r>
              <a:rPr lang="en-US" sz="3200" dirty="0" err="1"/>
              <a:t>complejidad</a:t>
            </a:r>
            <a:r>
              <a:rPr lang="en-US" sz="3200" dirty="0"/>
              <a:t> de las Apps</a:t>
            </a:r>
          </a:p>
          <a:p>
            <a:pPr marL="0" indent="0">
              <a:lnSpc>
                <a:spcPct val="150000"/>
              </a:lnSpc>
              <a:buNone/>
            </a:pPr>
            <a:r>
              <a:rPr lang="en-US" sz="3200" dirty="0" err="1"/>
              <a:t>Ciclos</a:t>
            </a:r>
            <a:r>
              <a:rPr lang="en-US" sz="3200" dirty="0"/>
              <a:t> de releases </a:t>
            </a:r>
            <a:r>
              <a:rPr lang="en-US" sz="3200" dirty="0" err="1"/>
              <a:t>rápidos</a:t>
            </a:r>
            <a:endParaRPr lang="en-US" sz="3200" dirty="0"/>
          </a:p>
          <a:p>
            <a:pPr marL="0" indent="0">
              <a:lnSpc>
                <a:spcPct val="150000"/>
              </a:lnSpc>
              <a:buNone/>
            </a:pPr>
            <a:r>
              <a:rPr lang="en-US" sz="3200" dirty="0" err="1"/>
              <a:t>Expectación</a:t>
            </a:r>
            <a:r>
              <a:rPr lang="en-US" sz="3200" dirty="0"/>
              <a:t> </a:t>
            </a:r>
            <a:r>
              <a:rPr lang="en-US" sz="3200" dirty="0" err="1"/>
              <a:t>alta</a:t>
            </a:r>
            <a:r>
              <a:rPr lang="en-US" sz="3200" dirty="0"/>
              <a:t> de </a:t>
            </a:r>
            <a:r>
              <a:rPr lang="en-US" sz="3200" dirty="0" err="1"/>
              <a:t>los</a:t>
            </a:r>
            <a:r>
              <a:rPr lang="en-US" sz="3200" dirty="0"/>
              <a:t> </a:t>
            </a:r>
            <a:r>
              <a:rPr lang="en-US" sz="3200" dirty="0" err="1"/>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a:t>En</a:t>
            </a:r>
            <a:r>
              <a:rPr lang="en-US" dirty="0"/>
              <a:t> Mobile, la </a:t>
            </a:r>
            <a:r>
              <a:rPr lang="en-US" dirty="0" err="1"/>
              <a:t>calidad</a:t>
            </a:r>
            <a:r>
              <a:rPr lang="en-US" dirty="0"/>
              <a:t> cuesta</a:t>
            </a:r>
          </a:p>
        </p:txBody>
      </p:sp>
      <p:grpSp>
        <p:nvGrpSpPr>
          <p:cNvPr id="4" name="Group 3"/>
          <p:cNvGrpSpPr/>
          <p:nvPr/>
        </p:nvGrpSpPr>
        <p:grpSpPr>
          <a:xfrm>
            <a:off x="815987" y="2301524"/>
            <a:ext cx="10560027" cy="3258050"/>
            <a:chOff x="1395552" y="1467154"/>
            <a:chExt cx="10560027" cy="3258050"/>
          </a:xfrm>
        </p:grpSpPr>
        <p:grpSp>
          <p:nvGrpSpPr>
            <p:cNvPr id="3" name="Group 2"/>
            <p:cNvGrpSpPr/>
            <p:nvPr/>
          </p:nvGrpSpPr>
          <p:grpSpPr>
            <a:xfrm>
              <a:off x="1395552" y="1467154"/>
              <a:ext cx="10560027" cy="3258050"/>
              <a:chOff x="1395552" y="1467154"/>
              <a:chExt cx="10560027" cy="3258050"/>
            </a:xfrm>
          </p:grpSpPr>
          <p:grpSp>
            <p:nvGrpSpPr>
              <p:cNvPr id="2" name="Group 1"/>
              <p:cNvGrpSpPr/>
              <p:nvPr/>
            </p:nvGrpSpPr>
            <p:grpSpPr>
              <a:xfrm>
                <a:off x="3321287" y="1467155"/>
                <a:ext cx="2633336" cy="2703612"/>
                <a:chOff x="399351" y="3539315"/>
                <a:chExt cx="2633336" cy="3123055"/>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6" y="3539315"/>
                  <a:ext cx="2122191" cy="31230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a:t>
                  </a:r>
                </a:p>
                <a:p>
                  <a:pPr>
                    <a:lnSpc>
                      <a:spcPct val="120000"/>
                    </a:lnSpc>
                  </a:pPr>
                  <a:r>
                    <a:rPr lang="en-US" dirty="0" err="1">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Lenguajes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Localizaciones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a:solidFill>
                        <a:schemeClr val="bg1">
                          <a:lumMod val="50000"/>
                        </a:schemeClr>
                      </a:solidFill>
                      <a:latin typeface="+mj-lt"/>
                      <a:cs typeface="Helvetica" panose="020B0604020202020204" pitchFamily="34" charset="0"/>
                    </a:rPr>
                    <a:t>Tamaños de </a:t>
                  </a:r>
                  <a:r>
                    <a:rPr lang="en-US" dirty="0" err="1">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3895621" cy="3258050"/>
                <a:chOff x="5113454" y="774643"/>
                <a:chExt cx="3895621"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9</a:t>
                  </a:r>
                </a:p>
                <a:p>
                  <a:pPr algn="ctr">
                    <a:lnSpc>
                      <a:spcPct val="120000"/>
                    </a:lnSpc>
                  </a:pPr>
                  <a:r>
                    <a:rPr lang="en-US" dirty="0">
                      <a:solidFill>
                        <a:schemeClr val="bg1">
                          <a:lumMod val="50000"/>
                        </a:schemeClr>
                      </a:solidFill>
                      <a:latin typeface="+mn-lt"/>
                      <a:cs typeface="Helvetica" panose="020B0604020202020204" pitchFamily="34" charset="0"/>
                    </a:rPr>
                    <a:t>19K+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p:txBody>
            </p:sp>
            <p:sp>
              <p:nvSpPr>
                <p:cNvPr id="20" name="Title 2"/>
                <p:cNvSpPr txBox="1">
                  <a:spLocks/>
                </p:cNvSpPr>
                <p:nvPr/>
              </p:nvSpPr>
              <p:spPr>
                <a:xfrm>
                  <a:off x="6024060" y="774643"/>
                  <a:ext cx="2985015"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a:t>
                  </a:r>
                </a:p>
                <a:p>
                  <a:pPr>
                    <a:lnSpc>
                      <a:spcPct val="120000"/>
                    </a:lnSpc>
                  </a:pPr>
                  <a:r>
                    <a:rPr lang="en-US" dirty="0" err="1">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Lenguajes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Localizaciones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a:solidFill>
                        <a:schemeClr val="bg1">
                          <a:lumMod val="50000"/>
                        </a:schemeClr>
                      </a:solidFill>
                      <a:latin typeface="+mj-lt"/>
                      <a:cs typeface="Helvetica" panose="020B0604020202020204" pitchFamily="34" charset="0"/>
                    </a:rPr>
                    <a:t>Tamaños de </a:t>
                  </a:r>
                  <a:r>
                    <a:rPr lang="en-US" dirty="0" err="1">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4-10-29 17.30.2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598" y="-313871"/>
            <a:ext cx="12293598" cy="7175839"/>
          </a:xfrm>
          <a:prstGeom prst="rect">
            <a:avLst/>
          </a:prstGeom>
        </p:spPr>
      </p:pic>
    </p:spTree>
    <p:extLst>
      <p:ext uri="{BB962C8B-B14F-4D97-AF65-F5344CB8AC3E}">
        <p14:creationId xmlns:p14="http://schemas.microsoft.com/office/powerpoint/2010/main" val="313089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solidFill>
                  <a:srgbClr val="3C90D1"/>
                </a:solidFill>
                <a:latin typeface="+mn-lt"/>
                <a:cs typeface="Arial"/>
              </a:rPr>
              <a:t>Cientos</a:t>
            </a:r>
            <a:r>
              <a:rPr lang="en-US" sz="1867" dirty="0">
                <a:solidFill>
                  <a:srgbClr val="3C90D1"/>
                </a:solidFill>
                <a:latin typeface="+mn-lt"/>
                <a:cs typeface="Arial"/>
              </a:rPr>
              <a:t> de APIs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solidFill>
                  <a:srgbClr val="A73AB8"/>
                </a:solidFill>
                <a:latin typeface="+mn-lt"/>
                <a:cs typeface="Arial"/>
              </a:rPr>
              <a:t>Integración</a:t>
            </a:r>
            <a:r>
              <a:rPr lang="en-US" sz="1867" dirty="0">
                <a:solidFill>
                  <a:srgbClr val="A73AB8"/>
                </a:solidFill>
                <a:latin typeface="+mn-lt"/>
                <a:cs typeface="Arial"/>
              </a:rPr>
              <a:t> con Backend</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solidFill>
                  <a:srgbClr val="123458"/>
                </a:solidFill>
                <a:latin typeface="+mn-lt"/>
                <a:cs typeface="Arial"/>
              </a:rPr>
              <a:t>Librerías</a:t>
            </a:r>
            <a:r>
              <a:rPr lang="en-US" sz="1867" dirty="0">
                <a:solidFill>
                  <a:srgbClr val="123458"/>
                </a:solidFill>
                <a:latin typeface="+mn-lt"/>
                <a:cs typeface="Arial"/>
              </a:rPr>
              <a:t> Third party</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a:latin typeface="+mn-lt"/>
                <a:cs typeface="Arial"/>
              </a:rPr>
              <a:t>Consumo</a:t>
            </a:r>
            <a:r>
              <a:rPr lang="en-US" sz="1867" dirty="0">
                <a:latin typeface="+mn-lt"/>
                <a:cs typeface="Arial"/>
              </a:rPr>
              <a:t> de </a:t>
            </a:r>
            <a:r>
              <a:rPr lang="en-US" sz="1867" dirty="0" err="1">
                <a:latin typeface="+mn-lt"/>
                <a:cs typeface="Arial"/>
              </a:rPr>
              <a:t>memoria</a:t>
            </a:r>
            <a:r>
              <a:rPr lang="en-US" sz="1867" dirty="0">
                <a:latin typeface="+mn-lt"/>
                <a:cs typeface="Arial"/>
              </a:rPr>
              <a:t>, CPU y red</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a:t>La </a:t>
            </a:r>
            <a:r>
              <a:rPr lang="en-US" dirty="0" err="1"/>
              <a:t>complejidad</a:t>
            </a:r>
            <a:r>
              <a:rPr lang="en-US" dirty="0"/>
              <a:t> de las Apps</a:t>
            </a: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Introducción</a:t>
            </a:r>
            <a:r>
              <a:rPr lang="en-US" dirty="0"/>
              <a:t> a </a:t>
            </a:r>
            <a:r>
              <a:rPr lang="en-US" dirty="0" err="1"/>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err="1"/>
              <a:t>Crea</a:t>
            </a:r>
            <a:r>
              <a:rPr lang="en-US" sz="1900" dirty="0"/>
              <a:t> </a:t>
            </a:r>
            <a:r>
              <a:rPr lang="en-US" sz="1900" dirty="0" err="1"/>
              <a:t>pruebas</a:t>
            </a:r>
            <a:r>
              <a:rPr lang="en-US" sz="1900" dirty="0"/>
              <a:t> </a:t>
            </a:r>
            <a:r>
              <a:rPr lang="en-US" sz="1900" dirty="0" err="1"/>
              <a:t>automatizadas</a:t>
            </a:r>
            <a:r>
              <a:rPr lang="en-US" sz="1900" dirty="0"/>
              <a:t> de la </a:t>
            </a:r>
            <a:r>
              <a:rPr lang="en-US" sz="1900" dirty="0" err="1"/>
              <a:t>interfaz</a:t>
            </a:r>
            <a:r>
              <a:rPr lang="en-US" sz="1900" dirty="0"/>
              <a:t> de </a:t>
            </a:r>
            <a:r>
              <a:rPr lang="en-US" sz="1900" dirty="0" err="1"/>
              <a:t>usuario</a:t>
            </a:r>
            <a:r>
              <a:rPr lang="en-US" sz="1900" dirty="0"/>
              <a:t> con C#</a:t>
            </a:r>
          </a:p>
          <a:p>
            <a:pPr marL="0" indent="0">
              <a:lnSpc>
                <a:spcPct val="50000"/>
              </a:lnSpc>
              <a:buNone/>
            </a:pPr>
            <a:endParaRPr lang="en-US" sz="1900" dirty="0"/>
          </a:p>
          <a:p>
            <a:pPr marL="0" indent="0">
              <a:buNone/>
            </a:pPr>
            <a:r>
              <a:rPr lang="en-US" sz="1900" dirty="0"/>
              <a:t>Se </a:t>
            </a:r>
            <a:r>
              <a:rPr lang="en-US" sz="1900" dirty="0" err="1"/>
              <a:t>pueden</a:t>
            </a:r>
            <a:r>
              <a:rPr lang="en-US" sz="1900" dirty="0"/>
              <a:t> </a:t>
            </a:r>
            <a:r>
              <a:rPr lang="en-US" sz="1900" dirty="0" err="1"/>
              <a:t>subir</a:t>
            </a:r>
            <a:r>
              <a:rPr lang="en-US" sz="1900" dirty="0"/>
              <a:t> a Test Cloud o </a:t>
            </a:r>
            <a:r>
              <a:rPr lang="en-US" sz="1900" dirty="0" err="1"/>
              <a:t>correr</a:t>
            </a:r>
            <a:r>
              <a:rPr lang="en-US" sz="1900" dirty="0"/>
              <a:t> </a:t>
            </a:r>
            <a:r>
              <a:rPr lang="en-US" sz="1900" dirty="0" err="1"/>
              <a:t>en</a:t>
            </a:r>
            <a:r>
              <a:rPr lang="en-US" sz="1900" dirty="0"/>
              <a:t> un </a:t>
            </a:r>
            <a:r>
              <a:rPr lang="en-US" sz="1900" dirty="0" err="1"/>
              <a:t>dispositvo</a:t>
            </a:r>
            <a:r>
              <a:rPr lang="en-US" sz="1900" dirty="0"/>
              <a:t> o </a:t>
            </a:r>
            <a:r>
              <a:rPr lang="en-US" sz="1900" dirty="0" err="1"/>
              <a:t>simulador</a:t>
            </a:r>
            <a:endParaRPr lang="en-US" sz="1900" dirty="0"/>
          </a:p>
          <a:p>
            <a:pPr marL="0" indent="0">
              <a:lnSpc>
                <a:spcPct val="50000"/>
              </a:lnSpc>
              <a:buNone/>
            </a:pPr>
            <a:endParaRPr lang="en-US" sz="1900" dirty="0"/>
          </a:p>
          <a:p>
            <a:pPr marL="0" indent="0">
              <a:buNone/>
            </a:pPr>
            <a:r>
              <a:rPr lang="en-US" sz="1900" dirty="0" err="1"/>
              <a:t>Funciona</a:t>
            </a:r>
            <a:r>
              <a:rPr lang="en-US" sz="1900" dirty="0"/>
              <a:t> con Visual Studio o Xamarin Studio</a:t>
            </a:r>
          </a:p>
          <a:p>
            <a:pPr marL="0" indent="0">
              <a:lnSpc>
                <a:spcPct val="50000"/>
              </a:lnSpc>
              <a:buNone/>
            </a:pPr>
            <a:endParaRPr lang="en-US" sz="1900" dirty="0"/>
          </a:p>
          <a:p>
            <a:pPr marL="0" indent="0">
              <a:buNone/>
            </a:pPr>
            <a:r>
              <a:rPr lang="en-US" sz="1900" dirty="0" err="1"/>
              <a:t>Funciona</a:t>
            </a:r>
            <a:r>
              <a:rPr lang="en-US" sz="1900" dirty="0"/>
              <a:t> con </a:t>
            </a:r>
            <a:r>
              <a:rPr lang="en-US" sz="1900" b="1" dirty="0" err="1"/>
              <a:t>cualquier</a:t>
            </a:r>
            <a:r>
              <a:rPr lang="en-US" sz="1900" dirty="0"/>
              <a:t> </a:t>
            </a:r>
            <a:r>
              <a:rPr lang="en-US" sz="1900" dirty="0" err="1"/>
              <a:t>tipo</a:t>
            </a:r>
            <a:r>
              <a:rPr lang="en-US" sz="1900" dirty="0"/>
              <a:t> de App: </a:t>
            </a:r>
            <a:r>
              <a:rPr lang="en-US" sz="1900" dirty="0" err="1"/>
              <a:t>Nativa</a:t>
            </a:r>
            <a:r>
              <a:rPr lang="en-US" sz="1900" dirty="0"/>
              <a:t>, </a:t>
            </a:r>
            <a:r>
              <a:rPr lang="en-US" sz="1900" dirty="0" err="1"/>
              <a:t>Híbrida</a:t>
            </a:r>
            <a:r>
              <a:rPr lang="en-US" sz="1900" dirty="0"/>
              <a:t>, o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Desarrollo</a:t>
            </a:r>
          </a:p>
        </p:txBody>
      </p:sp>
      <p:pic>
        <p:nvPicPr>
          <p:cNvPr id="9" name="Picture 8"/>
          <p:cNvPicPr>
            <a:picLocks noChangeAspect="1"/>
          </p:cNvPicPr>
          <p:nvPr/>
        </p:nvPicPr>
        <p:blipFill>
          <a:blip r:embed="rId3"/>
          <a:stretch>
            <a:fillRect/>
          </a:stretch>
        </p:blipFill>
        <p:spPr>
          <a:xfrm>
            <a:off x="3306244" y="1842734"/>
            <a:ext cx="5685356" cy="5789068"/>
          </a:xfrm>
          <a:prstGeom prst="rect">
            <a:avLst/>
          </a:prstGeom>
        </p:spPr>
      </p:pic>
      <p:sp>
        <p:nvSpPr>
          <p:cNvPr id="12" name="Rectangle 11"/>
          <p:cNvSpPr/>
          <p:nvPr/>
        </p:nvSpPr>
        <p:spPr bwMode="auto">
          <a:xfrm>
            <a:off x="-51435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8871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Recorder for Visual Studio</a:t>
            </a:r>
          </a:p>
        </p:txBody>
      </p:sp>
      <p:pic>
        <p:nvPicPr>
          <p:cNvPr id="3" name="Picture 2"/>
          <p:cNvPicPr>
            <a:picLocks noChangeAspect="1"/>
          </p:cNvPicPr>
          <p:nvPr/>
        </p:nvPicPr>
        <p:blipFill>
          <a:blip r:embed="rId2"/>
          <a:stretch>
            <a:fillRect/>
          </a:stretch>
        </p:blipFill>
        <p:spPr>
          <a:xfrm>
            <a:off x="5791813" y="1193292"/>
            <a:ext cx="6762288" cy="5306786"/>
          </a:xfrm>
          <a:prstGeom prst="rect">
            <a:avLst/>
          </a:prstGeom>
        </p:spPr>
      </p:pic>
      <p:sp>
        <p:nvSpPr>
          <p:cNvPr id="4" name="TextBox 3"/>
          <p:cNvSpPr txBox="1"/>
          <p:nvPr/>
        </p:nvSpPr>
        <p:spPr>
          <a:xfrm>
            <a:off x="305413" y="1650492"/>
            <a:ext cx="5486400" cy="5016758"/>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Grabar </a:t>
            </a:r>
            <a:r>
              <a:rPr lang="en-US" sz="4000" dirty="0" err="1">
                <a:latin typeface="Segoe UI" charset="0"/>
                <a:ea typeface="Segoe UI" charset="0"/>
                <a:cs typeface="Segoe UI" charset="0"/>
              </a:rPr>
              <a:t>UITests</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desde</a:t>
            </a:r>
            <a:r>
              <a:rPr lang="en-US" sz="4000" dirty="0">
                <a:latin typeface="Segoe UI" charset="0"/>
                <a:ea typeface="Segoe UI" charset="0"/>
                <a:cs typeface="Segoe UI" charset="0"/>
              </a:rPr>
              <a:t> Visual Studio</a:t>
            </a:r>
          </a:p>
          <a:p>
            <a:pPr marL="342900" indent="-342900">
              <a:buFont typeface="Arial" charset="0"/>
              <a:buChar char="•"/>
            </a:pPr>
            <a:r>
              <a:rPr lang="en-US" sz="4000" dirty="0" err="1">
                <a:latin typeface="Segoe UI" charset="0"/>
                <a:ea typeface="Segoe UI" charset="0"/>
                <a:cs typeface="Segoe UI" charset="0"/>
              </a:rPr>
              <a:t>Enviar</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directamente</a:t>
            </a:r>
            <a:r>
              <a:rPr lang="en-US" sz="4000" dirty="0">
                <a:latin typeface="Segoe UI" charset="0"/>
                <a:ea typeface="Segoe UI" charset="0"/>
                <a:cs typeface="Segoe UI" charset="0"/>
              </a:rPr>
              <a:t> a Test Cloud</a:t>
            </a:r>
          </a:p>
          <a:p>
            <a:pPr marL="342900" indent="-342900">
              <a:buFont typeface="Arial" charset="0"/>
              <a:buChar char="•"/>
            </a:pPr>
            <a:r>
              <a:rPr lang="en-US" sz="4000" dirty="0">
                <a:latin typeface="Segoe UI" charset="0"/>
                <a:ea typeface="Segoe UI" charset="0"/>
                <a:cs typeface="Segoe UI" charset="0"/>
              </a:rPr>
              <a:t>Se </a:t>
            </a:r>
            <a:r>
              <a:rPr lang="en-US" sz="4000" dirty="0" err="1">
                <a:latin typeface="Segoe UI" charset="0"/>
                <a:ea typeface="Segoe UI" charset="0"/>
                <a:cs typeface="Segoe UI" charset="0"/>
              </a:rPr>
              <a:t>puede</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usar</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directamente</a:t>
            </a:r>
            <a:r>
              <a:rPr lang="en-US" sz="4000" dirty="0">
                <a:latin typeface="Segoe UI" charset="0"/>
                <a:ea typeface="Segoe UI" charset="0"/>
                <a:cs typeface="Segoe UI" charset="0"/>
              </a:rPr>
              <a:t> la </a:t>
            </a:r>
            <a:r>
              <a:rPr lang="en-US" sz="4000" dirty="0" err="1">
                <a:latin typeface="Segoe UI" charset="0"/>
                <a:ea typeface="Segoe UI" charset="0"/>
                <a:cs typeface="Segoe UI" charset="0"/>
              </a:rPr>
              <a:t>pantalla</a:t>
            </a:r>
            <a:r>
              <a:rPr lang="en-US" sz="4000" dirty="0">
                <a:latin typeface="Segoe UI" charset="0"/>
                <a:ea typeface="Segoe UI" charset="0"/>
                <a:cs typeface="Segoe UI" charset="0"/>
              </a:rPr>
              <a:t> </a:t>
            </a:r>
            <a:r>
              <a:rPr lang="en-US" sz="4000" dirty="0" err="1">
                <a:latin typeface="Segoe UI" charset="0"/>
                <a:ea typeface="Segoe UI" charset="0"/>
                <a:cs typeface="Segoe UI" charset="0"/>
              </a:rPr>
              <a:t>táctil</a:t>
            </a:r>
            <a:r>
              <a:rPr lang="en-US" sz="4000" dirty="0">
                <a:latin typeface="Segoe UI" charset="0"/>
                <a:ea typeface="Segoe UI" charset="0"/>
                <a:cs typeface="Segoe UI" charset="0"/>
              </a:rPr>
              <a:t> de </a:t>
            </a:r>
            <a:r>
              <a:rPr lang="en-US" sz="4000" dirty="0" err="1">
                <a:latin typeface="Segoe UI" charset="0"/>
                <a:ea typeface="Segoe UI" charset="0"/>
                <a:cs typeface="Segoe UI" charset="0"/>
              </a:rPr>
              <a:t>dispositivos</a:t>
            </a:r>
            <a:r>
              <a:rPr lang="en-US" sz="4000" dirty="0">
                <a:latin typeface="Segoe UI" charset="0"/>
                <a:ea typeface="Segoe UI" charset="0"/>
                <a:cs typeface="Segoe UI" charset="0"/>
              </a:rPr>
              <a:t> Android</a:t>
            </a:r>
          </a:p>
        </p:txBody>
      </p:sp>
    </p:spTree>
    <p:extLst>
      <p:ext uri="{BB962C8B-B14F-4D97-AF65-F5344CB8AC3E}">
        <p14:creationId xmlns:p14="http://schemas.microsoft.com/office/powerpoint/2010/main" val="228393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004" y="2194656"/>
            <a:ext cx="8143992" cy="5483792"/>
          </a:xfrm>
          <a:prstGeom prst="rect">
            <a:avLst/>
          </a:prstGeom>
        </p:spPr>
      </p:pic>
      <p:pic>
        <p:nvPicPr>
          <p:cNvPr id="9" name="Picture 8" descr="TestCloud_logo.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926" y="691051"/>
            <a:ext cx="5972148" cy="824838"/>
          </a:xfrm>
          <a:prstGeom prst="rect">
            <a:avLst/>
          </a:prstGeom>
        </p:spPr>
      </p:pic>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/testcloud</a:t>
            </a:r>
          </a:p>
        </p:txBody>
      </p:sp>
      <p:pic>
        <p:nvPicPr>
          <p:cNvPr id="3" name="Picture 2" descr="Xamarin Test 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346" y="110607"/>
            <a:ext cx="7219308" cy="1744666"/>
          </a:xfrm>
          <a:prstGeom prst="rect">
            <a:avLst/>
          </a:prstGeom>
        </p:spPr>
      </p:pic>
    </p:spTree>
    <p:extLst>
      <p:ext uri="{BB962C8B-B14F-4D97-AF65-F5344CB8AC3E}">
        <p14:creationId xmlns:p14="http://schemas.microsoft.com/office/powerpoint/2010/main" val="19748064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2899" y="1785878"/>
            <a:ext cx="5803561" cy="5919248"/>
          </a:xfrm>
          <a:prstGeom prst="rect">
            <a:avLst/>
          </a:prstGeom>
        </p:spPr>
      </p:pic>
      <p:sp>
        <p:nvSpPr>
          <p:cNvPr id="4" name="Title 3"/>
          <p:cNvSpPr>
            <a:spLocks noGrp="1"/>
          </p:cNvSpPr>
          <p:nvPr>
            <p:ph type="title"/>
          </p:nvPr>
        </p:nvSpPr>
        <p:spPr/>
        <p:txBody>
          <a:bodyPr/>
          <a:lstStyle/>
          <a:p>
            <a:pPr algn="ctr"/>
            <a:r>
              <a:rPr lang="en-US" dirty="0"/>
              <a:t>Build</a:t>
            </a:r>
          </a:p>
        </p:txBody>
      </p:sp>
      <p:sp>
        <p:nvSpPr>
          <p:cNvPr id="12" name="Rectangle 11"/>
          <p:cNvSpPr/>
          <p:nvPr/>
        </p:nvSpPr>
        <p:spPr bwMode="auto">
          <a:xfrm>
            <a:off x="-5715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412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Visual Studio Team Services</a:t>
            </a:r>
            <a:endParaRPr lang="en-US" dirty="0"/>
          </a:p>
        </p:txBody>
      </p:sp>
      <p:sp>
        <p:nvSpPr>
          <p:cNvPr id="5" name="TextBox 4"/>
          <p:cNvSpPr txBox="1"/>
          <p:nvPr/>
        </p:nvSpPr>
        <p:spPr>
          <a:xfrm>
            <a:off x="745236" y="1377156"/>
            <a:ext cx="11050524" cy="3170099"/>
          </a:xfrm>
          <a:prstGeom prst="rect">
            <a:avLst/>
          </a:prstGeom>
          <a:noFill/>
        </p:spPr>
        <p:txBody>
          <a:bodyPr wrap="square" rtlCol="0">
            <a:spAutoFit/>
          </a:bodyPr>
          <a:lstStyle/>
          <a:p>
            <a:pPr marL="342900" indent="-342900">
              <a:buFont typeface="Arial" charset="0"/>
              <a:buChar char="•"/>
            </a:pPr>
            <a:r>
              <a:rPr lang="en-US" sz="4000" dirty="0" err="1">
                <a:latin typeface="Segoe UI" charset="0"/>
                <a:ea typeface="Segoe UI" charset="0"/>
                <a:cs typeface="Segoe UI" charset="0"/>
              </a:rPr>
              <a:t>Repositorio</a:t>
            </a:r>
            <a:endParaRPr lang="en-US" sz="4000" dirty="0">
              <a:latin typeface="Segoe UI" charset="0"/>
              <a:ea typeface="Segoe UI" charset="0"/>
              <a:cs typeface="Segoe UI" charset="0"/>
            </a:endParaRPr>
          </a:p>
          <a:p>
            <a:pPr marL="342900" indent="-342900">
              <a:buFont typeface="Arial" charset="0"/>
              <a:buChar char="•"/>
            </a:pPr>
            <a:r>
              <a:rPr lang="en-US" sz="4000" dirty="0" err="1">
                <a:latin typeface="Segoe UI" charset="0"/>
                <a:ea typeface="Segoe UI" charset="0"/>
                <a:cs typeface="Segoe UI" charset="0"/>
              </a:rPr>
              <a:t>Tareas</a:t>
            </a:r>
            <a:endParaRPr lang="en-US" sz="4000" dirty="0">
              <a:latin typeface="Segoe UI" charset="0"/>
              <a:ea typeface="Segoe UI" charset="0"/>
              <a:cs typeface="Segoe UI" charset="0"/>
            </a:endParaRPr>
          </a:p>
          <a:p>
            <a:pPr marL="342900" indent="-342900">
              <a:buFont typeface="Arial" charset="0"/>
              <a:buChar char="•"/>
            </a:pPr>
            <a:r>
              <a:rPr lang="en-US" sz="4000" dirty="0">
                <a:latin typeface="Segoe UI" charset="0"/>
                <a:ea typeface="Segoe UI" charset="0"/>
                <a:cs typeface="Segoe UI" charset="0"/>
              </a:rPr>
              <a:t>Build</a:t>
            </a:r>
          </a:p>
          <a:p>
            <a:pPr marL="342900" indent="-342900">
              <a:buFont typeface="Arial" charset="0"/>
              <a:buChar char="•"/>
            </a:pPr>
            <a:r>
              <a:rPr lang="en-US" sz="4000" dirty="0">
                <a:latin typeface="Segoe UI" charset="0"/>
                <a:ea typeface="Segoe UI" charset="0"/>
                <a:cs typeface="Segoe UI" charset="0"/>
              </a:rPr>
              <a:t>Test</a:t>
            </a:r>
          </a:p>
          <a:p>
            <a:pPr marL="342900" indent="-342900">
              <a:buFont typeface="Arial" charset="0"/>
              <a:buChar char="•"/>
            </a:pPr>
            <a:r>
              <a:rPr lang="en-US" sz="4000" dirty="0">
                <a:latin typeface="Segoe UI" charset="0"/>
                <a:ea typeface="Segoe UI" charset="0"/>
                <a:cs typeface="Segoe UI" charset="0"/>
              </a:rPr>
              <a:t>Release</a:t>
            </a:r>
          </a:p>
        </p:txBody>
      </p:sp>
      <p:pic>
        <p:nvPicPr>
          <p:cNvPr id="6" name="Picture 5"/>
          <p:cNvPicPr>
            <a:picLocks noChangeAspect="1"/>
          </p:cNvPicPr>
          <p:nvPr/>
        </p:nvPicPr>
        <p:blipFill>
          <a:blip r:embed="rId2"/>
          <a:stretch>
            <a:fillRect/>
          </a:stretch>
        </p:blipFill>
        <p:spPr>
          <a:xfrm>
            <a:off x="3893820" y="1377156"/>
            <a:ext cx="11326328" cy="4932204"/>
          </a:xfrm>
          <a:prstGeom prst="rect">
            <a:avLst/>
          </a:prstGeom>
        </p:spPr>
      </p:pic>
    </p:spTree>
    <p:extLst>
      <p:ext uri="{BB962C8B-B14F-4D97-AF65-F5344CB8AC3E}">
        <p14:creationId xmlns:p14="http://schemas.microsoft.com/office/powerpoint/2010/main" val="5708541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Visual Studio Team Services - Build</a:t>
            </a:r>
            <a:endParaRPr lang="en-US" dirty="0"/>
          </a:p>
        </p:txBody>
      </p:sp>
      <p:pic>
        <p:nvPicPr>
          <p:cNvPr id="4" name="Picture 3"/>
          <p:cNvPicPr>
            <a:picLocks noChangeAspect="1"/>
          </p:cNvPicPr>
          <p:nvPr/>
        </p:nvPicPr>
        <p:blipFill>
          <a:blip r:embed="rId2"/>
          <a:stretch>
            <a:fillRect/>
          </a:stretch>
        </p:blipFill>
        <p:spPr>
          <a:xfrm>
            <a:off x="2" y="1189176"/>
            <a:ext cx="12192000" cy="5937084"/>
          </a:xfrm>
          <a:prstGeom prst="rect">
            <a:avLst/>
          </a:prstGeom>
        </p:spPr>
      </p:pic>
    </p:spTree>
    <p:extLst>
      <p:ext uri="{BB962C8B-B14F-4D97-AF65-F5344CB8AC3E}">
        <p14:creationId xmlns:p14="http://schemas.microsoft.com/office/powerpoint/2010/main" val="21084761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Visual Studio Team Services - Release</a:t>
            </a:r>
            <a:endParaRPr lang="en-US" dirty="0"/>
          </a:p>
        </p:txBody>
      </p:sp>
      <p:pic>
        <p:nvPicPr>
          <p:cNvPr id="5" name="Picture 4"/>
          <p:cNvPicPr>
            <a:picLocks noChangeAspect="1"/>
          </p:cNvPicPr>
          <p:nvPr/>
        </p:nvPicPr>
        <p:blipFill>
          <a:blip r:embed="rId2"/>
          <a:stretch>
            <a:fillRect/>
          </a:stretch>
        </p:blipFill>
        <p:spPr>
          <a:xfrm>
            <a:off x="0" y="1189176"/>
            <a:ext cx="12192000" cy="5927462"/>
          </a:xfrm>
          <a:prstGeom prst="rect">
            <a:avLst/>
          </a:prstGeom>
        </p:spPr>
      </p:pic>
    </p:spTree>
    <p:extLst>
      <p:ext uri="{BB962C8B-B14F-4D97-AF65-F5344CB8AC3E}">
        <p14:creationId xmlns:p14="http://schemas.microsoft.com/office/powerpoint/2010/main" val="18480025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err="1"/>
              <a:t>Distribuir</a:t>
            </a:r>
            <a:r>
              <a:rPr lang="en-US" dirty="0"/>
              <a:t> &amp; </a:t>
            </a:r>
            <a:r>
              <a:rPr lang="en-US" dirty="0" err="1"/>
              <a:t>Monitorear</a:t>
            </a:r>
            <a:endParaRPr lang="en-US" dirty="0"/>
          </a:p>
        </p:txBody>
      </p:sp>
      <p:sp>
        <p:nvSpPr>
          <p:cNvPr id="12" name="Rectangle 11"/>
          <p:cNvSpPr/>
          <p:nvPr/>
        </p:nvSpPr>
        <p:spPr bwMode="auto">
          <a:xfrm>
            <a:off x="-5715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445583" y="1663974"/>
            <a:ext cx="6052643" cy="6163056"/>
          </a:xfrm>
          <a:prstGeom prst="rect">
            <a:avLst/>
          </a:prstGeom>
        </p:spPr>
      </p:pic>
      <p:pic>
        <p:nvPicPr>
          <p:cNvPr id="7" name="Picture 6"/>
          <p:cNvPicPr>
            <a:picLocks noChangeAspect="1"/>
          </p:cNvPicPr>
          <p:nvPr/>
        </p:nvPicPr>
        <p:blipFill>
          <a:blip r:embed="rId4"/>
          <a:stretch>
            <a:fillRect/>
          </a:stretch>
        </p:blipFill>
        <p:spPr>
          <a:xfrm>
            <a:off x="955040" y="1663974"/>
            <a:ext cx="6052643" cy="6163056"/>
          </a:xfrm>
          <a:prstGeom prst="rect">
            <a:avLst/>
          </a:prstGeom>
        </p:spPr>
      </p:pic>
    </p:spTree>
    <p:extLst>
      <p:ext uri="{BB962C8B-B14F-4D97-AF65-F5344CB8AC3E}">
        <p14:creationId xmlns:p14="http://schemas.microsoft.com/office/powerpoint/2010/main" val="138543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36808" y="-7295"/>
            <a:ext cx="23665618" cy="7395505"/>
          </a:xfrm>
          <a:prstGeom prst="rect">
            <a:avLst/>
          </a:prstGeom>
        </p:spPr>
      </p:pic>
      <p:pic>
        <p:nvPicPr>
          <p:cNvPr id="4" name="Picture 3"/>
          <p:cNvPicPr>
            <a:picLocks noChangeAspect="1"/>
          </p:cNvPicPr>
          <p:nvPr/>
        </p:nvPicPr>
        <p:blipFill>
          <a:blip r:embed="rId4"/>
          <a:stretch>
            <a:fillRect/>
          </a:stretch>
        </p:blipFill>
        <p:spPr>
          <a:xfrm>
            <a:off x="-11085475" y="487"/>
            <a:ext cx="25808299" cy="7419887"/>
          </a:xfrm>
          <a:prstGeom prst="rect">
            <a:avLst/>
          </a:prstGeom>
        </p:spPr>
      </p:pic>
      <p:sp>
        <p:nvSpPr>
          <p:cNvPr id="22" name="Rectangle 21"/>
          <p:cNvSpPr/>
          <p:nvPr/>
        </p:nvSpPr>
        <p:spPr bwMode="auto">
          <a:xfrm>
            <a:off x="269240" y="1187963"/>
            <a:ext cx="5826762" cy="3590369"/>
          </a:xfrm>
          <a:prstGeom prst="rect">
            <a:avLst/>
          </a:prstGeom>
          <a:solidFill>
            <a:srgbClr val="5C2D91">
              <a:alpha val="8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49" fontAlgn="base">
              <a:lnSpc>
                <a:spcPct val="90000"/>
              </a:lnSpc>
              <a:spcBef>
                <a:spcPct val="0"/>
              </a:spcBef>
              <a:spcAft>
                <a:spcPts val="1177"/>
              </a:spcAft>
            </a:pPr>
            <a:r>
              <a:rPr lang="en-US" sz="3922" dirty="0" err="1">
                <a:gradFill>
                  <a:gsLst>
                    <a:gs pos="0">
                      <a:srgbClr val="FFFFFF"/>
                    </a:gs>
                    <a:gs pos="100000">
                      <a:srgbClr val="FFFFFF"/>
                    </a:gs>
                  </a:gsLst>
                  <a:lin ang="5400000" scaled="0"/>
                </a:gradFill>
                <a:latin typeface="+mj-lt"/>
                <a:ea typeface="Segoe UI" pitchFamily="34" charset="0"/>
                <a:cs typeface="Segoe UI" pitchFamily="34" charset="0"/>
              </a:rPr>
              <a:t>HockeyApp</a:t>
            </a:r>
            <a:endParaRPr lang="en-US" sz="3922" dirty="0">
              <a:gradFill>
                <a:gsLst>
                  <a:gs pos="0">
                    <a:srgbClr val="FFFFFF"/>
                  </a:gs>
                  <a:gs pos="100000">
                    <a:srgbClr val="FFFFFF"/>
                  </a:gs>
                </a:gsLst>
                <a:lin ang="5400000" scaled="0"/>
              </a:gradFill>
              <a:latin typeface="+mj-lt"/>
              <a:ea typeface="Segoe UI" pitchFamily="34" charset="0"/>
              <a:cs typeface="Segoe UI" pitchFamily="34" charset="0"/>
            </a:endParaRPr>
          </a:p>
          <a:p>
            <a:pPr marL="571500" indent="-571500" defTabSz="914149" fontAlgn="base">
              <a:lnSpc>
                <a:spcPct val="90000"/>
              </a:lnSpc>
              <a:spcBef>
                <a:spcPct val="0"/>
              </a:spcBef>
              <a:spcAft>
                <a:spcPts val="1177"/>
              </a:spcAft>
              <a:buFont typeface="Arial" panose="020B0604020202020204" pitchFamily="34" charset="0"/>
              <a:buChar char="•"/>
            </a:pP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Mejora</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tus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apps con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monitorización</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Real-time.</a:t>
            </a:r>
          </a:p>
          <a:p>
            <a:pPr marL="571500" indent="-571500" defTabSz="914149" fontAlgn="base">
              <a:lnSpc>
                <a:spcPct val="90000"/>
              </a:lnSpc>
              <a:spcBef>
                <a:spcPct val="0"/>
              </a:spcBef>
              <a:spcAft>
                <a:spcPts val="1177"/>
              </a:spcAft>
              <a:buFont typeface="Arial" panose="020B0604020202020204" pitchFamily="34" charset="0"/>
              <a:buChar char="•"/>
            </a:pP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Reportes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de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errores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de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código</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native y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manejado</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081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err="1"/>
              <a:t>HockeyApp</a:t>
            </a:r>
            <a:endParaRPr lang="en-US" dirty="0"/>
          </a:p>
        </p:txBody>
      </p:sp>
      <p:pic>
        <p:nvPicPr>
          <p:cNvPr id="4" name="Picture 3"/>
          <p:cNvPicPr>
            <a:picLocks noChangeAspect="1"/>
          </p:cNvPicPr>
          <p:nvPr/>
        </p:nvPicPr>
        <p:blipFill>
          <a:blip r:embed="rId2"/>
          <a:stretch>
            <a:fillRect/>
          </a:stretch>
        </p:blipFill>
        <p:spPr>
          <a:xfrm>
            <a:off x="0" y="1189176"/>
            <a:ext cx="12192000" cy="7658736"/>
          </a:xfrm>
          <a:prstGeom prst="rect">
            <a:avLst/>
          </a:prstGeom>
        </p:spPr>
      </p:pic>
    </p:spTree>
    <p:extLst>
      <p:ext uri="{BB962C8B-B14F-4D97-AF65-F5344CB8AC3E}">
        <p14:creationId xmlns:p14="http://schemas.microsoft.com/office/powerpoint/2010/main" val="4918272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a:t>
            </a:r>
            <a:r>
              <a:rPr lang="en-US" dirty="0" err="1"/>
              <a:t>Solución</a:t>
            </a:r>
            <a:r>
              <a:rPr lang="en-US" dirty="0"/>
              <a:t> </a:t>
            </a:r>
            <a:r>
              <a:rPr lang="en-US" dirty="0" err="1"/>
              <a:t>móvil</a:t>
            </a:r>
            <a:r>
              <a:rPr lang="en-US" dirty="0"/>
              <a:t> </a:t>
            </a:r>
            <a:r>
              <a:rPr lang="en-US" dirty="0" err="1"/>
              <a:t>completa</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Desarrollo</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5944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t>
            </a:r>
            <a:r>
              <a:rPr lang="en-US" sz="4705" dirty="0" err="1"/>
              <a:t>Qué</a:t>
            </a:r>
            <a:r>
              <a:rPr lang="en-US" sz="4705" dirty="0"/>
              <a:t> </a:t>
            </a:r>
            <a:r>
              <a:rPr lang="en-US" sz="4705" dirty="0" err="1"/>
              <a:t>es</a:t>
            </a:r>
            <a:r>
              <a:rPr lang="en-US" sz="4705" dirty="0"/>
              <a:t> </a:t>
            </a:r>
            <a:r>
              <a:rPr lang="en-US" sz="4705" dirty="0" err="1"/>
              <a:t>nativo</a:t>
            </a:r>
            <a:r>
              <a:rPr lang="en-US" sz="4705" dirty="0"/>
              <a:t>?</a:t>
            </a:r>
          </a:p>
        </p:txBody>
      </p:sp>
    </p:spTree>
    <p:extLst>
      <p:ext uri="{BB962C8B-B14F-4D97-AF65-F5344CB8AC3E}">
        <p14:creationId xmlns:p14="http://schemas.microsoft.com/office/powerpoint/2010/main" val="17930390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4014281" y="2507675"/>
            <a:ext cx="4890227"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err="1">
                <a:solidFill>
                  <a:schemeClr val="tx1"/>
                </a:solidFill>
              </a:rPr>
              <a:t>Preguntas</a:t>
            </a:r>
            <a:r>
              <a:rPr lang="en-US" sz="7646" spc="0" dirty="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 Suárez Ruiz </a:t>
            </a:r>
          </a:p>
          <a:p>
            <a:r>
              <a:rPr lang="en-US" sz="1961" dirty="0">
                <a:latin typeface="+mj-lt"/>
                <a:cs typeface="Arial"/>
              </a:rPr>
              <a:t>@</a:t>
            </a:r>
            <a:r>
              <a:rPr lang="en-US" sz="1961" dirty="0" err="1">
                <a:latin typeface="+mj-lt"/>
                <a:cs typeface="Arial"/>
              </a:rPr>
              <a:t>jsuarezruiz</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7"/>
            <a:ext cx="9541634" cy="445443"/>
            <a:chOff x="1735136" y="5935662"/>
            <a:chExt cx="9732964" cy="454375"/>
          </a:xfrm>
        </p:grpSpPr>
        <p:sp>
          <p:nvSpPr>
            <p:cNvPr id="10" name="TextBox 9"/>
            <p:cNvSpPr txBox="1"/>
            <p:nvPr/>
          </p:nvSpPr>
          <p:spPr>
            <a:xfrm>
              <a:off x="1735136" y="5935662"/>
              <a:ext cx="3359930" cy="45437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833269" y="5935662"/>
              <a:ext cx="3295880" cy="454375"/>
            </a:xfrm>
            <a:prstGeom prst="rect">
              <a:avLst/>
            </a:prstGeom>
            <a:noFill/>
          </p:spPr>
          <p:txBody>
            <a:bodyPr wrap="square" rtlCol="0">
              <a:spAutoFit/>
            </a:bodyPr>
            <a:lstStyle/>
            <a:p>
              <a:pPr algn="ctr">
                <a:lnSpc>
                  <a:spcPct val="130000"/>
                </a:lnSpc>
              </a:pPr>
              <a:r>
                <a:rPr lang="en-US" sz="1765" dirty="0">
                  <a:latin typeface="+mj-lt"/>
                  <a:cs typeface="Arial"/>
                </a:rPr>
                <a:t>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8" y="0"/>
            <a:ext cx="12173964" cy="6858000"/>
          </a:xfrm>
          <a:prstGeom prst="rect">
            <a:avLst/>
          </a:prstGeom>
        </p:spPr>
      </p:pic>
    </p:spTree>
    <p:extLst>
      <p:ext uri="{BB962C8B-B14F-4D97-AF65-F5344CB8AC3E}">
        <p14:creationId xmlns:p14="http://schemas.microsoft.com/office/powerpoint/2010/main" val="330836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grpSp>
        <p:nvGrpSpPr>
          <p:cNvPr id="10" name="Group 9"/>
          <p:cNvGrpSpPr/>
          <p:nvPr/>
        </p:nvGrpSpPr>
        <p:grpSpPr>
          <a:xfrm>
            <a:off x="393331" y="1661478"/>
            <a:ext cx="3672852" cy="3672852"/>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10093" y="1664396"/>
            <a:ext cx="3672852" cy="3672852"/>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8209972" y="1639884"/>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46833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err="1"/>
              <a:t>Arquitectura</a:t>
            </a:r>
            <a:r>
              <a:rPr lang="en-US" sz="4705" dirty="0"/>
              <a:t> de Apps </a:t>
            </a:r>
            <a:r>
              <a:rPr lang="en-US" sz="4705" dirty="0" err="1"/>
              <a:t>móviles</a:t>
            </a:r>
            <a:endParaRPr lang="en-US" sz="4705" dirty="0"/>
          </a:p>
        </p:txBody>
      </p:sp>
    </p:spTree>
    <p:extLst>
      <p:ext uri="{BB962C8B-B14F-4D97-AF65-F5344CB8AC3E}">
        <p14:creationId xmlns:p14="http://schemas.microsoft.com/office/powerpoint/2010/main" val="1381672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r>
              <a:rPr lang="en-US" dirty="0" err="1"/>
              <a:t>Enfoque</a:t>
            </a:r>
            <a:r>
              <a:rPr lang="en-US" dirty="0"/>
              <a:t> </a:t>
            </a:r>
            <a:r>
              <a:rPr lang="en-US" dirty="0" err="1"/>
              <a:t>nativo</a:t>
            </a:r>
            <a:endParaRPr lang="en-US" dirty="0"/>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iOS</a:t>
            </a: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Windows</a:t>
            </a: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a:solidFill>
                  <a:schemeClr val="bg1"/>
                </a:solidFill>
              </a:rPr>
              <a:t>Android</a:t>
            </a: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Objective-C</a:t>
            </a: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8643" y="5640852"/>
            <a:ext cx="11354714" cy="101383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herramientas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Múltiples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1424771149"/>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2139</TotalTime>
  <Words>3774</Words>
  <Application>Microsoft Office PowerPoint</Application>
  <PresentationFormat>Panorámica</PresentationFormat>
  <Paragraphs>574</Paragraphs>
  <Slides>61</Slides>
  <Notes>44</Notes>
  <HiddenSlides>0</HiddenSlides>
  <MMClips>1</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61</vt:i4>
      </vt:variant>
    </vt:vector>
  </HeadingPairs>
  <TitlesOfParts>
    <vt:vector size="77" baseType="lpstr">
      <vt:lpstr>.AppleSystemUIFont</vt:lpstr>
      <vt:lpstr>Arial</vt:lpstr>
      <vt:lpstr>Avenir LT Pro 45 Book</vt:lpstr>
      <vt:lpstr>Calibri</vt:lpstr>
      <vt:lpstr>Consolas</vt:lpstr>
      <vt:lpstr>Helvetica</vt:lpstr>
      <vt:lpstr>Helvetica Light</vt:lpstr>
      <vt:lpstr>Menlo</vt:lpstr>
      <vt:lpstr>Segoe UI</vt:lpstr>
      <vt:lpstr>Segoe UI Light</vt:lpstr>
      <vt:lpstr>Segoe UI Semibold</vt:lpstr>
      <vt:lpstr>Segoe UI Semilight</vt:lpstr>
      <vt:lpstr>Times New Roman</vt:lpstr>
      <vt:lpstr>Wingdings</vt:lpstr>
      <vt:lpstr>XamarinTemplate</vt:lpstr>
      <vt:lpstr>Custom Design</vt:lpstr>
      <vt:lpstr>Presentación de PowerPoint</vt:lpstr>
      <vt:lpstr>Javier Suárez Ruiz</vt:lpstr>
      <vt:lpstr>Presentación de PowerPoint</vt:lpstr>
      <vt:lpstr>Xamarin – Solución móvil completa</vt:lpstr>
      <vt:lpstr>Desarrollo</vt:lpstr>
      <vt:lpstr>Presentación de PowerPoint</vt:lpstr>
      <vt:lpstr>Presentación de PowerPoint</vt:lpstr>
      <vt:lpstr>Presentación de PowerPoint</vt:lpstr>
      <vt:lpstr>Enfoque nativo</vt:lpstr>
      <vt:lpstr>Escribir una vez, correr en todo</vt:lpstr>
      <vt:lpstr>El enfoque de Xamarin</vt:lpstr>
      <vt:lpstr>Xamarin + Xamarin.Forms</vt:lpstr>
      <vt:lpstr>Presentación de PowerPoint</vt:lpstr>
      <vt:lpstr>Presentación de PowerPoint</vt:lpstr>
      <vt:lpstr>Presentación de PowerPoint</vt:lpstr>
      <vt:lpstr>Open Source – open.xamarin.com</vt:lpstr>
      <vt:lpstr>Presentación de PowerPoint</vt:lpstr>
      <vt:lpstr>C# mola!</vt:lpstr>
      <vt:lpstr>Una comparativa…</vt:lpstr>
      <vt:lpstr>Presentación de PowerPoint</vt:lpstr>
      <vt:lpstr>Windows APIs</vt:lpstr>
      <vt:lpstr>iOS – 100% cobertura</vt:lpstr>
      <vt:lpstr>Android – 100% cobertura</vt:lpstr>
      <vt:lpstr>Cualquier cosa que puedas hacer con Objective-C, Swift, o Java se puede hacer con C# y Visual Studio con Xamarin.</vt:lpstr>
      <vt:lpstr>Rendimiento nativo</vt:lpstr>
      <vt:lpstr>✓Siempre al día</vt:lpstr>
      <vt:lpstr>Compartir código</vt:lpstr>
      <vt:lpstr>Portable Class Libraries (PCL)</vt:lpstr>
      <vt:lpstr>Estadísticas de código compartido</vt:lpstr>
      <vt:lpstr>La experiencia de desarrollo</vt:lpstr>
      <vt:lpstr>Integración con Visual Studio</vt:lpstr>
      <vt:lpstr>Visual Studio iOS Simulator Remoting</vt:lpstr>
      <vt:lpstr>Xamarin Studio &amp; Visual Studio  – Mac</vt:lpstr>
      <vt:lpstr>Diseñador de Android</vt:lpstr>
      <vt:lpstr>Diseñador de iOS</vt:lpstr>
      <vt:lpstr>Vamos a echar un vistazo!</vt:lpstr>
      <vt:lpstr>Xamarin.Forms</vt:lpstr>
      <vt:lpstr>Xamarin + Xamarin.Forms</vt:lpstr>
      <vt:lpstr>¿Qué incluye?</vt:lpstr>
      <vt:lpstr>Layouts</vt:lpstr>
      <vt:lpstr>Controles</vt:lpstr>
      <vt:lpstr>XAML Previewer</vt:lpstr>
      <vt:lpstr>Hagamos una App!</vt:lpstr>
      <vt:lpstr>Test</vt:lpstr>
      <vt:lpstr>Presentación de PowerPoint</vt:lpstr>
      <vt:lpstr>En Mobile, la calidad cuesta</vt:lpstr>
      <vt:lpstr>Presentación de PowerPoint</vt:lpstr>
      <vt:lpstr>La complejidad de las Apps</vt:lpstr>
      <vt:lpstr>Introducción a Xamarin.UITest</vt:lpstr>
      <vt:lpstr>Test Recorder for Visual Studio</vt:lpstr>
      <vt:lpstr>Presentación de PowerPoint</vt:lpstr>
      <vt:lpstr>Build</vt:lpstr>
      <vt:lpstr>Visual Studio Team Services</vt:lpstr>
      <vt:lpstr>Visual Studio Team Services - Build</vt:lpstr>
      <vt:lpstr>Visual Studio Team Services - Release</vt:lpstr>
      <vt:lpstr>Distribuir &amp; Monitorear</vt:lpstr>
      <vt:lpstr>Presentación de PowerPoint</vt:lpstr>
      <vt:lpstr>HockeyApp</vt:lpstr>
      <vt:lpstr>Xamarin – Solución móvil completa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145</cp:revision>
  <dcterms:created xsi:type="dcterms:W3CDTF">2015-05-05T21:43:30Z</dcterms:created>
  <dcterms:modified xsi:type="dcterms:W3CDTF">2017-04-27T19:29:51Z</dcterms:modified>
</cp:coreProperties>
</file>